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5"/>
  </p:notesMasterIdLst>
  <p:sldIdLst>
    <p:sldId id="256" r:id="rId2"/>
    <p:sldId id="257" r:id="rId3"/>
    <p:sldId id="259" r:id="rId4"/>
  </p:sldIdLst>
  <p:sldSz cx="6858000" cy="9906000" type="A4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7C3B06"/>
    <a:srgbClr val="843F06"/>
    <a:srgbClr val="884106"/>
    <a:srgbClr val="803D06"/>
    <a:srgbClr val="602E04"/>
    <a:srgbClr val="753805"/>
    <a:srgbClr val="6B3305"/>
    <a:srgbClr val="642F04"/>
    <a:srgbClr val="793905"/>
    <a:srgbClr val="71360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ittlere Formatvorlage 2 - Akz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Keine Formatvorlage, kein Raster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638B1855-1B75-4FBE-930C-398BA8C253C6}" styleName="Designformatvorlage 2 - Akzent 6">
    <a:tblBg>
      <a:fillRef idx="3">
        <a:schemeClr val="accent6"/>
      </a:fillRef>
      <a:effectRef idx="3">
        <a:schemeClr val="accent6"/>
      </a:effectRef>
    </a:tblBg>
    <a:wholeTbl>
      <a:tcTxStyle>
        <a:fontRef idx="minor">
          <a:scrgbClr r="0" g="0" b="0"/>
        </a:fontRef>
        <a:schemeClr val="lt1"/>
      </a:tcTxStyle>
      <a:tcStyle>
        <a:tcBdr>
          <a:left>
            <a:lnRef idx="1">
              <a:schemeClr val="accent6">
                <a:tint val="50000"/>
              </a:schemeClr>
            </a:lnRef>
          </a:left>
          <a:right>
            <a:lnRef idx="1">
              <a:schemeClr val="accent6">
                <a:tint val="50000"/>
              </a:schemeClr>
            </a:lnRef>
          </a:right>
          <a:top>
            <a:lnRef idx="1">
              <a:schemeClr val="accent6">
                <a:tint val="50000"/>
              </a:schemeClr>
            </a:lnRef>
          </a:top>
          <a:bottom>
            <a:lnRef idx="1">
              <a:schemeClr val="accent6">
                <a:tint val="50000"/>
              </a:schemeClr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lt1">
              <a:alpha val="20000"/>
            </a:schemeClr>
          </a:solidFill>
        </a:fill>
      </a:tcStyle>
    </a:band1H>
    <a:band1V>
      <a:tcStyle>
        <a:tcBdr/>
        <a:fill>
          <a:solidFill>
            <a:schemeClr val="lt1">
              <a:alpha val="20000"/>
            </a:schemeClr>
          </a:solidFill>
        </a:fill>
      </a:tcStyle>
    </a:band1V>
    <a:lastCol>
      <a:tcTxStyle b="on"/>
      <a:tcStyle>
        <a:tcBdr>
          <a:left>
            <a:lnRef idx="2">
              <a:schemeClr val="lt1"/>
            </a:lnRef>
          </a:left>
        </a:tcBdr>
      </a:tcStyle>
    </a:lastCol>
    <a:firstCol>
      <a:tcTxStyle b="on"/>
      <a:tcStyle>
        <a:tcBdr>
          <a:right>
            <a:lnRef idx="2">
              <a:schemeClr val="lt1"/>
            </a:lnRef>
          </a:right>
        </a:tcBdr>
      </a:tcStyle>
    </a:firstCol>
    <a:lastRow>
      <a:tcTxStyle b="on"/>
      <a:tcStyle>
        <a:tcBdr>
          <a:top>
            <a:lnRef idx="2">
              <a:schemeClr val="lt1"/>
            </a:lnRef>
          </a:top>
        </a:tcBdr>
        <a:fill>
          <a:noFill/>
        </a:fill>
      </a:tcStyle>
    </a:lastRow>
    <a:seCell>
      <a:tcStyle>
        <a:tcBdr>
          <a:left>
            <a:ln>
              <a:noFill/>
            </a:ln>
          </a:left>
          <a:top>
            <a:ln>
              <a:noFill/>
            </a:ln>
          </a:top>
        </a:tcBdr>
      </a:tcStyle>
    </a:seCell>
    <a:swCell>
      <a:tcStyle>
        <a:tcBdr>
          <a:right>
            <a:ln>
              <a:noFill/>
            </a:ln>
          </a:right>
          <a:top>
            <a:ln>
              <a:noFill/>
            </a:ln>
          </a:top>
        </a:tcBdr>
      </a:tcStyle>
    </a:swCell>
    <a:firstRow>
      <a:tcTxStyle b="on"/>
      <a:tcStyle>
        <a:tcBdr>
          <a:bottom>
            <a:lnRef idx="3">
              <a:schemeClr val="lt1"/>
            </a:lnRef>
          </a:bottom>
        </a:tcBdr>
        <a:fill>
          <a:noFill/>
        </a:fill>
      </a:tcStyle>
    </a:firstRow>
    <a:neCell>
      <a:tcStyle>
        <a:tcBdr>
          <a:bottom>
            <a:ln>
              <a:noFill/>
            </a:ln>
          </a:bottom>
        </a:tcBdr>
      </a:tcStyle>
    </a:neCell>
  </a:tblStyle>
  <a:tblStyle styleId="{08FB837D-C827-4EFA-A057-4D05807E0F7C}" styleName="Designformatvorlage 1 - Akz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120" d="100"/>
          <a:sy n="120" d="100"/>
        </p:scale>
        <p:origin x="-714" y="-84"/>
      </p:cViewPr>
      <p:guideLst>
        <p:guide orient="horz" pos="312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3D7E6E6-8873-4848-B5AE-D89EF7487856}" type="datetimeFigureOut">
              <a:rPr lang="de-AT" smtClean="0"/>
              <a:t>21.07.2013</a:t>
            </a:fld>
            <a:endParaRPr lang="de-AT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241550" y="685800"/>
            <a:ext cx="23749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AT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AT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AT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F5C45FC-2AAD-4A6A-B894-74B9929DC864}" type="slidenum">
              <a:rPr lang="de-AT" smtClean="0"/>
              <a:t>‹Nr.›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97808793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AT" dirty="0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F5C45FC-2AAD-4A6A-B894-74B9929DC864}" type="slidenum">
              <a:rPr lang="de-AT" smtClean="0"/>
              <a:t>1</a:t>
            </a:fld>
            <a:endParaRPr lang="de-AT"/>
          </a:p>
        </p:txBody>
      </p:sp>
    </p:spTree>
    <p:extLst>
      <p:ext uri="{BB962C8B-B14F-4D97-AF65-F5344CB8AC3E}">
        <p14:creationId xmlns:p14="http://schemas.microsoft.com/office/powerpoint/2010/main" val="290792539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514350" y="3077282"/>
            <a:ext cx="5829300" cy="2123369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028700" y="5613400"/>
            <a:ext cx="4800600" cy="2531533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982117-2003-4DDD-92F7-1E65826018F8}" type="datetime1">
              <a:rPr lang="de-DE" smtClean="0"/>
              <a:t>21.07.2013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C6BA93E-50A1-446F-8140-AF453221D246}" type="datetime1">
              <a:rPr lang="de-DE" smtClean="0"/>
              <a:t>21.07.2013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4972050" y="396700"/>
            <a:ext cx="1543050" cy="8452203"/>
          </a:xfrm>
        </p:spPr>
        <p:txBody>
          <a:bodyPr vert="eaVert"/>
          <a:lstStyle/>
          <a:p>
            <a:r>
              <a:rPr lang="de-DE" smtClean="0"/>
              <a:t>Titel durch Klicken hinzufügen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342900" y="396700"/>
            <a:ext cx="4514850" cy="8452203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A6F97B-125A-450C-AA15-5581E8539CB7}" type="datetime1">
              <a:rPr lang="de-DE" smtClean="0"/>
              <a:t>21.07.2013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B9AAC2-435E-497B-B571-34E5463A4BEF}" type="datetime1">
              <a:rPr lang="de-DE" smtClean="0"/>
              <a:t>21.07.2013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541735" y="6365523"/>
            <a:ext cx="5829300" cy="1967442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541735" y="4198586"/>
            <a:ext cx="5829300" cy="216693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E85A44D-6D61-458D-A4DB-2182EA9A0698}" type="datetime1">
              <a:rPr lang="de-DE" smtClean="0"/>
              <a:t>21.07.2013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4290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486150" y="2311401"/>
            <a:ext cx="3028950" cy="653750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3E1D2A0-B58B-4022-93D2-3DC78F15D60C}" type="datetime1">
              <a:rPr lang="de-DE" smtClean="0"/>
              <a:t>21.07.2013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303014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303014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3483769" y="2217385"/>
            <a:ext cx="3031331" cy="924101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3483769" y="3141486"/>
            <a:ext cx="3031331" cy="570741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627CBA-7B98-43C7-9DC5-4B30C5794172}" type="datetime1">
              <a:rPr lang="de-DE" smtClean="0"/>
              <a:t>21.07.2013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0E11DCB-3CC7-471C-B904-A53348A0E3AB}" type="datetime1">
              <a:rPr lang="de-DE" smtClean="0"/>
              <a:t>21.07.2013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BB3465-6E12-480F-A95B-46F80FA28940}" type="datetime1">
              <a:rPr lang="de-DE" smtClean="0"/>
              <a:t>21.07.2013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42900" y="394405"/>
            <a:ext cx="2256235" cy="1678517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2681287" y="394406"/>
            <a:ext cx="3833813" cy="845449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342900" y="2072923"/>
            <a:ext cx="2256235" cy="6775980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4006E2E-3E98-4762-86EA-F1DE241D2351}" type="datetime1">
              <a:rPr lang="de-DE" smtClean="0"/>
              <a:t>21.07.2013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344216" y="6934200"/>
            <a:ext cx="4114800" cy="818622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344216" y="885119"/>
            <a:ext cx="4114800" cy="59436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344216" y="7752822"/>
            <a:ext cx="4114800" cy="116257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9814000-A695-4301-8616-38C88965BDFD}" type="datetime1">
              <a:rPr lang="de-DE" smtClean="0"/>
              <a:t>21.07.2013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chemeClr val="bg2">
                <a:lumMod val="10000"/>
              </a:schemeClr>
            </a:gs>
            <a:gs pos="39999">
              <a:schemeClr val="tx1">
                <a:lumMod val="50000"/>
                <a:lumOff val="50000"/>
              </a:schemeClr>
            </a:gs>
            <a:gs pos="70000">
              <a:schemeClr val="bg1">
                <a:lumMod val="95000"/>
              </a:schemeClr>
            </a:gs>
            <a:gs pos="88000">
              <a:schemeClr val="bg2">
                <a:lumMod val="75000"/>
              </a:schemeClr>
            </a:gs>
            <a:gs pos="100000">
              <a:schemeClr val="bg2">
                <a:lumMod val="25000"/>
              </a:schemeClr>
            </a:gs>
          </a:gsLst>
          <a:lin ang="72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342900" y="396699"/>
            <a:ext cx="6172200" cy="1651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42900" y="2311401"/>
            <a:ext cx="6172200" cy="653750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342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C2A4CEC-9CFC-4563-B9D6-404B761CE3CB}" type="datetime1">
              <a:rPr lang="de-DE" smtClean="0"/>
              <a:t>21.07.2013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2343150" y="9181395"/>
            <a:ext cx="21717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4914900" y="9181395"/>
            <a:ext cx="160020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C6AE60A-B69C-4790-82F7-3882EDF23186}" type="slidenum">
              <a:rPr lang="de-DE" smtClean="0"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6" name="Tabelle 15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19323887"/>
              </p:ext>
            </p:extLst>
          </p:nvPr>
        </p:nvGraphicFramePr>
        <p:xfrm>
          <a:off x="183591" y="1064568"/>
          <a:ext cx="3979429" cy="247396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589225"/>
                <a:gridCol w="288032"/>
                <a:gridCol w="1742133"/>
                <a:gridCol w="360039"/>
              </a:tblGrid>
              <a:tr h="370840">
                <a:tc gridSpan="4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PRIMÄRE FAHRTSTEUERUNG (</a:t>
                      </a:r>
                      <a:r>
                        <a:rPr lang="en-US" sz="1400" noProof="0" dirty="0" err="1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Beschl</a:t>
                      </a:r>
                      <a:r>
                        <a:rPr lang="en-US" sz="1400" noProof="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.</a:t>
                      </a:r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&amp; </a:t>
                      </a:r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Bremsen)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(Richtung) Vorwärts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W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Automatische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Bremse +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Ä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1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(Richtung)</a:t>
                      </a:r>
                      <a:r>
                        <a:rPr lang="de-AT" sz="11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1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Rückwärts</a:t>
                      </a:r>
                      <a:endParaRPr lang="de-AT" sz="11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S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Automatische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  <a:ea typeface="+mn-ea"/>
                          <a:cs typeface="+mn-cs"/>
                        </a:rPr>
                        <a:t>Bremse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kern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Ö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Regler +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D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Lokbremse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+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+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1</a:t>
                      </a:r>
                      <a:endParaRPr lang="de-AT" sz="1200" baseline="300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Regler </a:t>
                      </a:r>
                      <a:r>
                        <a:rPr lang="de-AT" sz="1200" b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  <a:sym typeface="Symbol"/>
                        </a:rPr>
                        <a:t></a:t>
                      </a:r>
                      <a:endParaRPr lang="de-AT" sz="1200" b="1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A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Lokbremse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b="1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Ü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Kombihebel +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D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Kombihebel </a:t>
                      </a:r>
                      <a:r>
                        <a:rPr lang="de-AT" sz="1200" b="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A</a:t>
                      </a:r>
                      <a:endParaRPr lang="de-AT" sz="1200" baseline="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Dynamische Bremse </a:t>
                      </a:r>
                      <a:r>
                        <a:rPr lang="de-AT" sz="1200" b="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 (nicht</a:t>
                      </a:r>
                      <a:r>
                        <a:rPr lang="de-AT" sz="1200" b="0" kern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 Kombihebel)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.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2</a:t>
                      </a:r>
                      <a:endParaRPr lang="de-AT" sz="1200" baseline="300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Dynamische Bremse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+ (nicht Kombihebel)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,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2</a:t>
                      </a:r>
                      <a:endParaRPr lang="de-AT" sz="1200" baseline="300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Gang hinaufschalten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E</a:t>
                      </a: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 gridSpan="2">
                  <a:txBody>
                    <a:bodyPr/>
                    <a:lstStyle/>
                    <a:p>
                      <a:r>
                        <a:rPr lang="de-AT" sz="11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Gang herunterschalten</a:t>
                      </a:r>
                      <a:r>
                        <a:rPr lang="de-AT" sz="1100" baseline="0" dirty="0" smtClean="0">
                          <a:solidFill>
                            <a:srgbClr val="984807"/>
                          </a:solidFill>
                          <a:latin typeface="+mj-lt"/>
                        </a:rPr>
                        <a:t> </a:t>
                      </a:r>
                      <a:r>
                        <a:rPr lang="de-AT" sz="1100" dirty="0" err="1" smtClean="0">
                          <a:solidFill>
                            <a:srgbClr val="984807"/>
                          </a:solidFill>
                          <a:latin typeface="+mj-lt"/>
                        </a:rPr>
                        <a:t>Umsch</a:t>
                      </a:r>
                      <a:r>
                        <a:rPr lang="de-AT" sz="11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 </a:t>
                      </a:r>
                      <a:r>
                        <a:rPr lang="de-AT" sz="11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E</a:t>
                      </a:r>
                      <a:endParaRPr lang="de-AT" sz="11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 hMerge="1">
                  <a:txBody>
                    <a:bodyPr/>
                    <a:lstStyle/>
                    <a:p>
                      <a:pPr algn="ctr"/>
                      <a:endParaRPr lang="de-AT" sz="1200" baseline="300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0" name="Tabelle 2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306056017"/>
              </p:ext>
            </p:extLst>
          </p:nvPr>
        </p:nvGraphicFramePr>
        <p:xfrm>
          <a:off x="4344997" y="1064568"/>
          <a:ext cx="2267578" cy="313944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748299"/>
                <a:gridCol w="519279"/>
              </a:tblGrid>
              <a:tr h="0">
                <a:tc gridSpan="2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ANZEIGETAFELN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Hilfe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/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Einführung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/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Steuerung…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F1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Streckenmonitor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F4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Head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baseline="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Up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Display (</a:t>
                      </a:r>
                      <a:r>
                        <a:rPr lang="de-AT" sz="1200" baseline="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HuD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)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F5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Stations-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&amp;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Nebengleis-markierungen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F6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Fahrzeugnummern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F7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Weichenanzeigetafel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F8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Zugsteuerungstafel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F9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Nöchste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-Station-Tafel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F10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Kompass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0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2" name="Tabelle 3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46168080"/>
              </p:ext>
            </p:extLst>
          </p:nvPr>
        </p:nvGraphicFramePr>
        <p:xfrm>
          <a:off x="188640" y="3872880"/>
          <a:ext cx="3980606" cy="2568312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440159"/>
                <a:gridCol w="360040"/>
                <a:gridCol w="1440161"/>
                <a:gridCol w="740246"/>
              </a:tblGrid>
              <a:tr h="370840">
                <a:tc gridSpan="4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ZUSÄTZLICHE FAHRTSTEUERELEMENTE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</a:tr>
              <a:tr h="277232">
                <a:tc>
                  <a:txBody>
                    <a:bodyPr/>
                    <a:lstStyle/>
                    <a:p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Führerstandslicht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L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1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Pantograph (zweiter)</a:t>
                      </a:r>
                      <a:endParaRPr lang="de-AT" sz="11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05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(</a:t>
                      </a:r>
                      <a:r>
                        <a:rPr lang="de-AT" sz="105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Umsch</a:t>
                      </a:r>
                      <a:r>
                        <a:rPr lang="de-AT" sz="105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)</a:t>
                      </a:r>
                      <a:r>
                        <a:rPr lang="de-AT" sz="11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1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P</a:t>
                      </a:r>
                      <a:endParaRPr lang="de-AT" sz="11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Fernlicht +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H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Fernlicht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b="1" kern="1200" dirty="0" smtClean="0">
                        <a:solidFill>
                          <a:schemeClr val="accent6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Umsch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Scheibenwischer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V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Zylinderhähne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C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Glocke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B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Signalhorn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Space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Bail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Off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- 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3</a:t>
                      </a:r>
                      <a:endParaRPr lang="de-AT" sz="1200" baseline="300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Spiegel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Umsch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V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Alerter </a:t>
                      </a:r>
                      <a:r>
                        <a:rPr lang="de-AT" sz="1200" dirty="0" err="1" smtClean="0">
                          <a:solidFill>
                            <a:srgbClr val="984807"/>
                          </a:solidFill>
                          <a:latin typeface="+mj-lt"/>
                        </a:rPr>
                        <a:t>Reset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baseline="0" dirty="0" smtClean="0">
                          <a:solidFill>
                            <a:srgbClr val="984807"/>
                          </a:solidFill>
                          <a:latin typeface="+mj-lt"/>
                        </a:rPr>
                        <a:t>Y</a:t>
                      </a:r>
                      <a:endParaRPr lang="de-AT" sz="1200" baseline="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Sander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X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Diesel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Spieler 0/1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Y</a:t>
                      </a:r>
                      <a:endParaRPr lang="de-AT" sz="1200" baseline="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Diesel </a:t>
                      </a:r>
                      <a:r>
                        <a:rPr lang="de-AT" sz="12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Hilfslok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0/1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Umsch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Y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Türen links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baseline="0" dirty="0" smtClean="0">
                          <a:solidFill>
                            <a:srgbClr val="984807"/>
                          </a:solidFill>
                          <a:latin typeface="+mj-lt"/>
                        </a:rPr>
                        <a:t>Q</a:t>
                      </a:r>
                      <a:endParaRPr lang="de-AT" sz="1200" baseline="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Türen rechts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100" dirty="0" err="1" smtClean="0">
                          <a:solidFill>
                            <a:srgbClr val="E46C0A"/>
                          </a:solidFill>
                          <a:latin typeface="+mj-lt"/>
                        </a:rPr>
                        <a:t>Umsch</a:t>
                      </a:r>
                      <a:r>
                        <a:rPr lang="de-AT" sz="11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 </a:t>
                      </a:r>
                      <a:r>
                        <a:rPr lang="de-AT" sz="11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Q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4" name="Tabelle 3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4760034"/>
              </p:ext>
            </p:extLst>
          </p:nvPr>
        </p:nvGraphicFramePr>
        <p:xfrm>
          <a:off x="4344997" y="4376936"/>
          <a:ext cx="2267578" cy="496824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532275"/>
                <a:gridCol w="735303"/>
              </a:tblGrid>
              <a:tr h="0">
                <a:tc gridSpan="2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SPIELSTEUERUNG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Vollbild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Alt </a:t>
                      </a:r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Enter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Pause-Menü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Pause</a:t>
                      </a: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Pause-Menü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Esc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Schnellspeichern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F2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Screenshot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Druck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Weiche vorne stellen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G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Weiche hinten stellen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150" dirty="0" err="1" smtClean="0">
                          <a:solidFill>
                            <a:srgbClr val="E46C0A"/>
                          </a:solidFill>
                          <a:latin typeface="+mj-lt"/>
                        </a:rPr>
                        <a:t>Umsch</a:t>
                      </a:r>
                      <a:r>
                        <a:rPr lang="de-AT" sz="1150" dirty="0" smtClean="0">
                          <a:solidFill>
                            <a:srgbClr val="E46C0A"/>
                          </a:solidFill>
                          <a:latin typeface="+mj-lt"/>
                        </a:rPr>
                        <a:t> </a:t>
                      </a:r>
                      <a:r>
                        <a:rPr lang="de-AT" sz="1150" dirty="0" smtClean="0">
                          <a:solidFill>
                            <a:srgbClr val="E46C0A"/>
                          </a:solidFill>
                          <a:latin typeface="+mj-lt"/>
                        </a:rPr>
                        <a:t>G</a:t>
                      </a:r>
                      <a:endParaRPr lang="de-AT" sz="115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Weiche mit Mausklick</a:t>
                      </a:r>
                      <a:r>
                        <a:rPr lang="de-AT" sz="1200" baseline="0" dirty="0" smtClean="0">
                          <a:solidFill>
                            <a:srgbClr val="984807"/>
                          </a:solidFill>
                          <a:latin typeface="+mj-lt"/>
                        </a:rPr>
                        <a:t> </a:t>
                      </a:r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umstellen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Alt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Mit</a:t>
                      </a:r>
                      <a:r>
                        <a:rPr lang="de-AT" sz="1200" baseline="0" dirty="0" smtClean="0">
                          <a:solidFill>
                            <a:srgbClr val="E46C0A"/>
                          </a:solidFill>
                          <a:latin typeface="+mj-lt"/>
                        </a:rPr>
                        <a:t> Mausklick abkuppeln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U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Befugnis einholen (Signal passieren)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Alt E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Befugnis mit Maus-klick einholen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G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Befugnis für Spieler erzwingen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Tab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Signal bei VORSICHT</a:t>
                      </a:r>
                      <a:r>
                        <a:rPr lang="de-AT" sz="1200" baseline="0" dirty="0" smtClean="0">
                          <a:solidFill>
                            <a:srgbClr val="E46C0A"/>
                          </a:solidFill>
                          <a:latin typeface="+mj-lt"/>
                        </a:rPr>
                        <a:t> überfahren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Tab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</a:tbl>
          </a:graphicData>
        </a:graphic>
      </p:graphicFrame>
      <p:grpSp>
        <p:nvGrpSpPr>
          <p:cNvPr id="33" name="Gruppieren 32"/>
          <p:cNvGrpSpPr/>
          <p:nvPr/>
        </p:nvGrpSpPr>
        <p:grpSpPr>
          <a:xfrm>
            <a:off x="35895" y="0"/>
            <a:ext cx="6822105" cy="9766503"/>
            <a:chOff x="35895" y="0"/>
            <a:chExt cx="6822105" cy="9766503"/>
          </a:xfrm>
        </p:grpSpPr>
        <p:grpSp>
          <p:nvGrpSpPr>
            <p:cNvPr id="36" name="Gruppieren 35"/>
            <p:cNvGrpSpPr/>
            <p:nvPr/>
          </p:nvGrpSpPr>
          <p:grpSpPr>
            <a:xfrm>
              <a:off x="35895" y="0"/>
              <a:ext cx="6822105" cy="713257"/>
              <a:chOff x="35895" y="0"/>
              <a:chExt cx="6822105" cy="713257"/>
            </a:xfrm>
          </p:grpSpPr>
          <p:pic>
            <p:nvPicPr>
              <p:cNvPr id="40" name="Grafik 39"/>
              <p:cNvPicPr>
                <a:picLocks noChangeAspect="1"/>
              </p:cNvPicPr>
              <p:nvPr/>
            </p:nvPicPr>
            <p:blipFill>
              <a:blip r:embed="rId3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35895" y="56456"/>
                <a:ext cx="656801" cy="656801"/>
              </a:xfrm>
              <a:prstGeom prst="rect">
                <a:avLst/>
              </a:prstGeom>
            </p:spPr>
          </p:pic>
          <p:sp>
            <p:nvSpPr>
              <p:cNvPr id="43" name="Textfeld 42"/>
              <p:cNvSpPr txBox="1"/>
              <p:nvPr/>
            </p:nvSpPr>
            <p:spPr>
              <a:xfrm>
                <a:off x="595250" y="0"/>
                <a:ext cx="6262749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AT" sz="1600" b="1" dirty="0">
                    <a:solidFill>
                      <a:srgbClr val="820000"/>
                    </a:solidFill>
                    <a:latin typeface="+mj-lt"/>
                  </a:rPr>
                  <a:t>OPEN </a:t>
                </a:r>
                <a:r>
                  <a:rPr lang="de-AT" sz="1600" b="1" dirty="0" smtClean="0">
                    <a:solidFill>
                      <a:srgbClr val="820000"/>
                    </a:solidFill>
                    <a:latin typeface="+mj-lt"/>
                  </a:rPr>
                  <a:t>RAILS</a:t>
                </a:r>
              </a:p>
              <a:p>
                <a:r>
                  <a:rPr lang="de-AT" b="1" dirty="0" smtClean="0">
                    <a:solidFill>
                      <a:srgbClr val="820000"/>
                    </a:solidFill>
                    <a:latin typeface="+mj-lt"/>
                  </a:rPr>
                  <a:t>                   </a:t>
                </a:r>
                <a:r>
                  <a:rPr lang="de-AT" sz="2000" b="1" dirty="0" smtClean="0">
                    <a:solidFill>
                      <a:srgbClr val="820000"/>
                    </a:solidFill>
                    <a:latin typeface="+mj-lt"/>
                  </a:rPr>
                  <a:t>German Keyboard Guide</a:t>
                </a:r>
                <a:endParaRPr lang="de-AT" sz="2000" dirty="0">
                  <a:solidFill>
                    <a:srgbClr val="820000"/>
                  </a:solidFill>
                  <a:latin typeface="+mj-lt"/>
                </a:endParaRPr>
              </a:p>
            </p:txBody>
          </p:sp>
          <p:sp>
            <p:nvSpPr>
              <p:cNvPr id="46" name="Textfeld 45"/>
              <p:cNvSpPr txBox="1"/>
              <p:nvPr/>
            </p:nvSpPr>
            <p:spPr>
              <a:xfrm>
                <a:off x="3429000" y="15513"/>
                <a:ext cx="3429000" cy="4385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de-AT" sz="750" dirty="0" smtClean="0">
                    <a:solidFill>
                      <a:schemeClr val="bg1">
                        <a:lumMod val="65000"/>
                      </a:schemeClr>
                    </a:solidFill>
                  </a:rPr>
                  <a:t>Verfasst für </a:t>
                </a:r>
                <a:r>
                  <a:rPr lang="de-AT" sz="750" i="1" dirty="0">
                    <a:solidFill>
                      <a:schemeClr val="bg1">
                        <a:lumMod val="65000"/>
                      </a:schemeClr>
                    </a:solidFill>
                  </a:rPr>
                  <a:t>Open </a:t>
                </a:r>
                <a:r>
                  <a:rPr lang="de-AT" sz="750" i="1" dirty="0" err="1">
                    <a:solidFill>
                      <a:schemeClr val="bg1">
                        <a:lumMod val="65000"/>
                      </a:schemeClr>
                    </a:solidFill>
                  </a:rPr>
                  <a:t>Rails</a:t>
                </a:r>
                <a:r>
                  <a:rPr lang="de-AT" sz="750" dirty="0">
                    <a:solidFill>
                      <a:schemeClr val="bg1">
                        <a:lumMod val="65000"/>
                      </a:schemeClr>
                    </a:solidFill>
                  </a:rPr>
                  <a:t> Version 0.9.0</a:t>
                </a:r>
              </a:p>
              <a:p>
                <a:pPr algn="r"/>
                <a:r>
                  <a:rPr lang="de-AT" sz="750" dirty="0">
                    <a:solidFill>
                      <a:schemeClr val="bg1">
                        <a:lumMod val="65000"/>
                      </a:schemeClr>
                    </a:solidFill>
                  </a:rPr>
                  <a:t>Version </a:t>
                </a:r>
                <a:r>
                  <a:rPr lang="de-AT" sz="750" dirty="0" smtClean="0">
                    <a:solidFill>
                      <a:schemeClr val="bg1">
                        <a:lumMod val="65000"/>
                      </a:schemeClr>
                    </a:solidFill>
                  </a:rPr>
                  <a:t>1.1d, 21. Juli </a:t>
                </a:r>
                <a:r>
                  <a:rPr lang="de-AT" sz="750" dirty="0">
                    <a:solidFill>
                      <a:schemeClr val="bg1">
                        <a:lumMod val="65000"/>
                      </a:schemeClr>
                    </a:solidFill>
                  </a:rPr>
                  <a:t>2013</a:t>
                </a:r>
              </a:p>
              <a:p>
                <a:pPr algn="r"/>
                <a:r>
                  <a:rPr lang="de-AT" sz="750" dirty="0" smtClean="0">
                    <a:solidFill>
                      <a:schemeClr val="bg1">
                        <a:lumMod val="50000"/>
                      </a:schemeClr>
                    </a:solidFill>
                    <a:latin typeface="+mj-lt"/>
                  </a:rPr>
                  <a:t>Verfasst von </a:t>
                </a:r>
                <a:r>
                  <a:rPr lang="de-AT" sz="750" dirty="0" smtClean="0">
                    <a:solidFill>
                      <a:schemeClr val="bg1">
                        <a:lumMod val="50000"/>
                      </a:schemeClr>
                    </a:solidFill>
                    <a:latin typeface="+mj-lt"/>
                  </a:rPr>
                  <a:t>Markus Gelbmann</a:t>
                </a:r>
                <a:endParaRPr lang="de-AT" sz="750" dirty="0">
                  <a:solidFill>
                    <a:schemeClr val="bg1">
                      <a:lumMod val="50000"/>
                    </a:schemeClr>
                  </a:solidFill>
                  <a:latin typeface="+mj-lt"/>
                </a:endParaRPr>
              </a:p>
            </p:txBody>
          </p:sp>
        </p:grpSp>
        <p:sp>
          <p:nvSpPr>
            <p:cNvPr id="38" name="Textfeld 37"/>
            <p:cNvSpPr txBox="1"/>
            <p:nvPr/>
          </p:nvSpPr>
          <p:spPr>
            <a:xfrm>
              <a:off x="4485186" y="9489504"/>
              <a:ext cx="1987200" cy="276999"/>
            </a:xfrm>
            <a:prstGeom prst="rect">
              <a:avLst/>
            </a:prstGeom>
            <a:gradFill>
              <a:gsLst>
                <a:gs pos="27000">
                  <a:srgbClr val="820000"/>
                </a:gs>
                <a:gs pos="0">
                  <a:srgbClr val="820000"/>
                </a:gs>
                <a:gs pos="100000">
                  <a:srgbClr val="FFFFFF">
                    <a:alpha val="0"/>
                  </a:srgbClr>
                </a:gs>
              </a:gsLst>
              <a:lin ang="7200000" scaled="0"/>
            </a:gradFill>
            <a:ln>
              <a:solidFill>
                <a:schemeClr val="bg2">
                  <a:lumMod val="10000"/>
                </a:schemeClr>
              </a:solidFill>
            </a:ln>
          </p:spPr>
          <p:txBody>
            <a:bodyPr wrap="square" rtlCol="0">
              <a:spAutoFit/>
            </a:bodyPr>
            <a:lstStyle/>
            <a:p>
              <a:pPr algn="r"/>
              <a:r>
                <a:rPr lang="de-AT" sz="1200" b="1" dirty="0" smtClean="0">
                  <a:solidFill>
                    <a:schemeClr val="bg1">
                      <a:lumMod val="85000"/>
                    </a:schemeClr>
                  </a:solidFill>
                  <a:latin typeface="+mj-lt"/>
                </a:rPr>
                <a:t>Page 1 of 3</a:t>
              </a:r>
              <a:endParaRPr lang="de-AT" sz="1200" b="1" dirty="0">
                <a:solidFill>
                  <a:schemeClr val="bg1">
                    <a:lumMod val="85000"/>
                  </a:schemeClr>
                </a:solidFill>
                <a:latin typeface="+mj-lt"/>
              </a:endParaRPr>
            </a:p>
          </p:txBody>
        </p:sp>
      </p:grpSp>
      <p:graphicFrame>
        <p:nvGraphicFramePr>
          <p:cNvPr id="53" name="Tabelle 5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72899445"/>
              </p:ext>
            </p:extLst>
          </p:nvPr>
        </p:nvGraphicFramePr>
        <p:xfrm>
          <a:off x="188640" y="6609184"/>
          <a:ext cx="3980606" cy="308356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415876"/>
                <a:gridCol w="571500"/>
                <a:gridCol w="1324991"/>
                <a:gridCol w="668239"/>
              </a:tblGrid>
              <a:tr h="370840">
                <a:tc gridSpan="4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KAMERA -</a:t>
                      </a:r>
                      <a:r>
                        <a:rPr lang="de-AT" sz="1400" baseline="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 ANSICHTEN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Führerstand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1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Hinauslehnen vor.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Num7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Transparenter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baseline="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Fst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.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1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Umsch</a:t>
                      </a:r>
                      <a:r>
                        <a:rPr lang="de-AT" sz="11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1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1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Hinauslehnen zur.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Num1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Außen Spitze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2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Beobachter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4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Außen Ende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3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Frei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beweglich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8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Passagier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5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Vorherige Freie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050" dirty="0" err="1" smtClean="0">
                          <a:solidFill>
                            <a:srgbClr val="984807"/>
                          </a:solidFill>
                          <a:latin typeface="+mj-lt"/>
                        </a:rPr>
                        <a:t>Umsch</a:t>
                      </a:r>
                      <a:r>
                        <a:rPr lang="de-AT" sz="1050" dirty="0" smtClean="0">
                          <a:solidFill>
                            <a:srgbClr val="984807"/>
                          </a:solidFill>
                          <a:latin typeface="+mj-lt"/>
                        </a:rPr>
                        <a:t> </a:t>
                      </a:r>
                      <a:r>
                        <a:rPr lang="de-AT" sz="1050" dirty="0" smtClean="0">
                          <a:solidFill>
                            <a:srgbClr val="984807"/>
                          </a:solidFill>
                          <a:latin typeface="+mj-lt"/>
                        </a:rPr>
                        <a:t>8</a:t>
                      </a:r>
                      <a:endParaRPr lang="de-AT" sz="105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Bremser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6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Vibrationsstufen</a:t>
                      </a:r>
                      <a:endParaRPr lang="de-AT" sz="1200" baseline="0" dirty="0" smtClean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V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Zwischen aktiven Zügen springen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Alt 9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Zum Spielerzug zurückspringen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9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Move To Next </a:t>
                      </a:r>
                      <a:r>
                        <a:rPr lang="de-AT" sz="1200" dirty="0" err="1" smtClean="0">
                          <a:solidFill>
                            <a:srgbClr val="984807"/>
                          </a:solidFill>
                          <a:latin typeface="+mj-lt"/>
                        </a:rPr>
                        <a:t>Locomotive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E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Jump To </a:t>
                      </a:r>
                      <a:b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</a:br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See Switch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Alt G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728837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Tabelle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46617059"/>
              </p:ext>
            </p:extLst>
          </p:nvPr>
        </p:nvGraphicFramePr>
        <p:xfrm>
          <a:off x="225033" y="3584848"/>
          <a:ext cx="3951425" cy="2434561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286642"/>
                <a:gridCol w="688184"/>
                <a:gridCol w="1313260"/>
                <a:gridCol w="663339"/>
              </a:tblGrid>
              <a:tr h="400992">
                <a:tc gridSpan="4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ERWEITERTES HEIZEN (Dampfloks)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</a:tr>
              <a:tr h="296625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Heizen steuern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Strg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Gebläse +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N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296625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Schaufelrate +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R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Gebläse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Ums.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296625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Feuerrate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Ums.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R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Klappen öffnen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M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296625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Feuerrate voll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R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Klappen schließen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1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Ums. </a:t>
                      </a:r>
                      <a:r>
                        <a:rPr lang="de-AT" sz="11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M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296625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Steuere Injektor </a:t>
                      </a:r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I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I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Steuere Injektor </a:t>
                      </a:r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II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O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276124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Injektor I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+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K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Injector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II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+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L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216024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Injektor I</a:t>
                      </a:r>
                      <a:r>
                        <a:rPr lang="de-AT" sz="1200" baseline="0" dirty="0" smtClean="0">
                          <a:solidFill>
                            <a:srgbClr val="E46C0A"/>
                          </a:solidFill>
                          <a:latin typeface="+mj-lt"/>
                        </a:rPr>
                        <a:t>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kern="1200" dirty="0" smtClean="0">
                        <a:solidFill>
                          <a:schemeClr val="accent6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Ums. </a:t>
                      </a:r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K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Injektor II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kern="1200" dirty="0" smtClean="0">
                        <a:solidFill>
                          <a:schemeClr val="accent6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Ums. </a:t>
                      </a:r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L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9" name="Tabel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58409755"/>
              </p:ext>
            </p:extLst>
          </p:nvPr>
        </p:nvGraphicFramePr>
        <p:xfrm>
          <a:off x="4351810" y="2397063"/>
          <a:ext cx="2253952" cy="286512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577766"/>
                <a:gridCol w="676186"/>
              </a:tblGrid>
              <a:tr h="0">
                <a:tc gridSpan="2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ERWEITERTES BREMSEN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Notbremse ziehen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Rück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Bremsen zurücksetzen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Ums.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-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3</a:t>
                      </a:r>
                      <a:endParaRPr lang="de-AT" sz="1200" baseline="300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Handbremsen voll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Ums.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Ä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Handbremsen aus</a:t>
                      </a:r>
                      <a:endParaRPr lang="de-AT" sz="1200" kern="12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Ums.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Ö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Retainers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An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/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höhere Stufe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Ums.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+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1</a:t>
                      </a:r>
                      <a:endParaRPr lang="de-AT" sz="1200" baseline="300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Retainers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Aus (zurück-stufen nicht möglich)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Ums.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Ü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Bremsschlauch verb.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#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Bremsschlauch lösen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Ums.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#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  <p:grpSp>
        <p:nvGrpSpPr>
          <p:cNvPr id="12" name="Gruppieren 11"/>
          <p:cNvGrpSpPr/>
          <p:nvPr/>
        </p:nvGrpSpPr>
        <p:grpSpPr>
          <a:xfrm>
            <a:off x="2200746" y="1568624"/>
            <a:ext cx="144016" cy="997716"/>
            <a:chOff x="2200746" y="1568624"/>
            <a:chExt cx="144016" cy="997716"/>
          </a:xfrm>
        </p:grpSpPr>
        <p:sp>
          <p:nvSpPr>
            <p:cNvPr id="10" name="Textfeld 9"/>
            <p:cNvSpPr txBox="1"/>
            <p:nvPr/>
          </p:nvSpPr>
          <p:spPr>
            <a:xfrm>
              <a:off x="2200746" y="2397063"/>
              <a:ext cx="144016" cy="1692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AT" sz="500" dirty="0" smtClean="0">
                  <a:solidFill>
                    <a:schemeClr val="accent6">
                      <a:lumMod val="75000"/>
                    </a:schemeClr>
                  </a:solidFill>
                  <a:latin typeface="+mj-lt"/>
                </a:rPr>
                <a:t>1</a:t>
              </a:r>
              <a:endParaRPr lang="de-AT" sz="500" dirty="0">
                <a:solidFill>
                  <a:schemeClr val="accent6">
                    <a:lumMod val="75000"/>
                  </a:schemeClr>
                </a:solidFill>
                <a:latin typeface="+mj-lt"/>
              </a:endParaRPr>
            </a:p>
          </p:txBody>
        </p:sp>
        <p:sp>
          <p:nvSpPr>
            <p:cNvPr id="11" name="Textfeld 10"/>
            <p:cNvSpPr txBox="1"/>
            <p:nvPr/>
          </p:nvSpPr>
          <p:spPr>
            <a:xfrm>
              <a:off x="2200746" y="1568624"/>
              <a:ext cx="144016" cy="1692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de-AT" sz="500" dirty="0" smtClean="0">
                  <a:solidFill>
                    <a:schemeClr val="accent6">
                      <a:lumMod val="50000"/>
                    </a:schemeClr>
                  </a:solidFill>
                  <a:latin typeface="+mj-lt"/>
                </a:rPr>
                <a:t>3</a:t>
              </a:r>
              <a:endParaRPr lang="de-AT" sz="500" dirty="0">
                <a:solidFill>
                  <a:schemeClr val="accent6">
                    <a:lumMod val="50000"/>
                  </a:schemeClr>
                </a:solidFill>
                <a:latin typeface="+mj-lt"/>
              </a:endParaRPr>
            </a:p>
          </p:txBody>
        </p:sp>
      </p:grpSp>
      <p:graphicFrame>
        <p:nvGraphicFramePr>
          <p:cNvPr id="15" name="Tabelle 1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22341021"/>
              </p:ext>
            </p:extLst>
          </p:nvPr>
        </p:nvGraphicFramePr>
        <p:xfrm>
          <a:off x="4351810" y="5385048"/>
          <a:ext cx="2253952" cy="85344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597470"/>
                <a:gridCol w="656482"/>
              </a:tblGrid>
              <a:tr h="257171">
                <a:tc gridSpan="2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MULTIPLAYER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</a:tr>
              <a:tr h="231454">
                <a:tc>
                  <a:txBody>
                    <a:bodyPr/>
                    <a:lstStyle/>
                    <a:p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Disponentenansicht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Ctrl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9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231454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Chat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T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  <p:grpSp>
        <p:nvGrpSpPr>
          <p:cNvPr id="27" name="Gruppieren 26"/>
          <p:cNvGrpSpPr/>
          <p:nvPr/>
        </p:nvGrpSpPr>
        <p:grpSpPr>
          <a:xfrm>
            <a:off x="35895" y="0"/>
            <a:ext cx="6822105" cy="9766503"/>
            <a:chOff x="35895" y="0"/>
            <a:chExt cx="6822105" cy="9766503"/>
          </a:xfrm>
        </p:grpSpPr>
        <p:grpSp>
          <p:nvGrpSpPr>
            <p:cNvPr id="28" name="Gruppieren 27"/>
            <p:cNvGrpSpPr/>
            <p:nvPr/>
          </p:nvGrpSpPr>
          <p:grpSpPr>
            <a:xfrm>
              <a:off x="35895" y="0"/>
              <a:ext cx="6822105" cy="713257"/>
              <a:chOff x="35895" y="0"/>
              <a:chExt cx="6822105" cy="713257"/>
            </a:xfrm>
          </p:grpSpPr>
          <p:pic>
            <p:nvPicPr>
              <p:cNvPr id="30" name="Grafik 29"/>
              <p:cNvPicPr>
                <a:picLocks noChangeAspect="1"/>
              </p:cNvPicPr>
              <p:nvPr/>
            </p:nvPicPr>
            <p:blipFill>
              <a:blip r:embed="rId2">
                <a:extLst>
                  <a:ext uri="{28A0092B-C50C-407E-A947-70E740481C1C}">
                    <a14:useLocalDpi xmlns:a14="http://schemas.microsoft.com/office/drawing/2010/main" val="0"/>
                  </a:ext>
                </a:extLst>
              </a:blip>
              <a:stretch>
                <a:fillRect/>
              </a:stretch>
            </p:blipFill>
            <p:spPr>
              <a:xfrm>
                <a:off x="35895" y="56456"/>
                <a:ext cx="656801" cy="656801"/>
              </a:xfrm>
              <a:prstGeom prst="rect">
                <a:avLst/>
              </a:prstGeom>
            </p:spPr>
          </p:pic>
          <p:sp>
            <p:nvSpPr>
              <p:cNvPr id="31" name="Textfeld 30"/>
              <p:cNvSpPr txBox="1"/>
              <p:nvPr/>
            </p:nvSpPr>
            <p:spPr>
              <a:xfrm>
                <a:off x="595250" y="0"/>
                <a:ext cx="6262749" cy="646331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r>
                  <a:rPr lang="de-AT" sz="1600" b="1" dirty="0">
                    <a:solidFill>
                      <a:srgbClr val="820000"/>
                    </a:solidFill>
                    <a:latin typeface="+mj-lt"/>
                  </a:rPr>
                  <a:t>OPEN </a:t>
                </a:r>
                <a:r>
                  <a:rPr lang="de-AT" sz="1600" b="1" dirty="0" smtClean="0">
                    <a:solidFill>
                      <a:srgbClr val="820000"/>
                    </a:solidFill>
                    <a:latin typeface="+mj-lt"/>
                  </a:rPr>
                  <a:t>RAILS</a:t>
                </a:r>
              </a:p>
              <a:p>
                <a:r>
                  <a:rPr lang="de-AT" b="1" dirty="0" smtClean="0">
                    <a:solidFill>
                      <a:srgbClr val="820000"/>
                    </a:solidFill>
                    <a:latin typeface="+mj-lt"/>
                  </a:rPr>
                  <a:t>                   </a:t>
                </a:r>
                <a:r>
                  <a:rPr lang="de-AT" sz="2000" b="1" dirty="0" smtClean="0">
                    <a:solidFill>
                      <a:srgbClr val="820000"/>
                    </a:solidFill>
                    <a:latin typeface="+mj-lt"/>
                  </a:rPr>
                  <a:t>German Keyboard Guide</a:t>
                </a:r>
                <a:endParaRPr lang="de-AT" sz="2000" dirty="0">
                  <a:solidFill>
                    <a:srgbClr val="820000"/>
                  </a:solidFill>
                  <a:latin typeface="+mj-lt"/>
                </a:endParaRPr>
              </a:p>
            </p:txBody>
          </p:sp>
          <p:sp>
            <p:nvSpPr>
              <p:cNvPr id="32" name="Textfeld 31"/>
              <p:cNvSpPr txBox="1"/>
              <p:nvPr/>
            </p:nvSpPr>
            <p:spPr>
              <a:xfrm>
                <a:off x="3429000" y="15513"/>
                <a:ext cx="3429000" cy="438582"/>
              </a:xfrm>
              <a:prstGeom prst="rect">
                <a:avLst/>
              </a:prstGeom>
              <a:noFill/>
            </p:spPr>
            <p:txBody>
              <a:bodyPr wrap="square" rtlCol="0">
                <a:spAutoFit/>
              </a:bodyPr>
              <a:lstStyle/>
              <a:p>
                <a:pPr algn="r"/>
                <a:r>
                  <a:rPr lang="de-AT" sz="750" dirty="0">
                    <a:solidFill>
                      <a:schemeClr val="bg1">
                        <a:lumMod val="65000"/>
                      </a:schemeClr>
                    </a:solidFill>
                  </a:rPr>
                  <a:t>Verfasst für </a:t>
                </a:r>
                <a:r>
                  <a:rPr lang="de-AT" sz="750" i="1" dirty="0">
                    <a:solidFill>
                      <a:schemeClr val="bg1">
                        <a:lumMod val="65000"/>
                      </a:schemeClr>
                    </a:solidFill>
                  </a:rPr>
                  <a:t>Open </a:t>
                </a:r>
                <a:r>
                  <a:rPr lang="de-AT" sz="750" i="1" dirty="0" err="1">
                    <a:solidFill>
                      <a:schemeClr val="bg1">
                        <a:lumMod val="65000"/>
                      </a:schemeClr>
                    </a:solidFill>
                  </a:rPr>
                  <a:t>Rails</a:t>
                </a:r>
                <a:r>
                  <a:rPr lang="de-AT" sz="750" dirty="0">
                    <a:solidFill>
                      <a:schemeClr val="bg1">
                        <a:lumMod val="65000"/>
                      </a:schemeClr>
                    </a:solidFill>
                  </a:rPr>
                  <a:t> Version 0.9.0</a:t>
                </a:r>
              </a:p>
              <a:p>
                <a:pPr algn="r"/>
                <a:r>
                  <a:rPr lang="de-AT" sz="750" dirty="0">
                    <a:solidFill>
                      <a:schemeClr val="bg1">
                        <a:lumMod val="65000"/>
                      </a:schemeClr>
                    </a:solidFill>
                  </a:rPr>
                  <a:t>Version 1.1d, 21. Juli 2013</a:t>
                </a:r>
              </a:p>
              <a:p>
                <a:pPr algn="r"/>
                <a:r>
                  <a:rPr lang="de-AT" sz="750" dirty="0">
                    <a:solidFill>
                      <a:schemeClr val="bg1">
                        <a:lumMod val="50000"/>
                      </a:schemeClr>
                    </a:solidFill>
                  </a:rPr>
                  <a:t>Verfasst von Markus Gelbmann</a:t>
                </a:r>
              </a:p>
            </p:txBody>
          </p:sp>
        </p:grpSp>
        <p:sp>
          <p:nvSpPr>
            <p:cNvPr id="29" name="Textfeld 28"/>
            <p:cNvSpPr txBox="1"/>
            <p:nvPr/>
          </p:nvSpPr>
          <p:spPr>
            <a:xfrm>
              <a:off x="4485186" y="9489504"/>
              <a:ext cx="1987200" cy="276999"/>
            </a:xfrm>
            <a:prstGeom prst="rect">
              <a:avLst/>
            </a:prstGeom>
            <a:gradFill>
              <a:gsLst>
                <a:gs pos="27000">
                  <a:srgbClr val="820000"/>
                </a:gs>
                <a:gs pos="0">
                  <a:srgbClr val="820000"/>
                </a:gs>
                <a:gs pos="100000">
                  <a:srgbClr val="FFFFFF">
                    <a:alpha val="0"/>
                  </a:srgbClr>
                </a:gs>
              </a:gsLst>
              <a:lin ang="7200000" scaled="0"/>
            </a:gradFill>
            <a:ln>
              <a:solidFill>
                <a:schemeClr val="bg2">
                  <a:lumMod val="10000"/>
                </a:schemeClr>
              </a:solidFill>
            </a:ln>
          </p:spPr>
          <p:txBody>
            <a:bodyPr wrap="square" rtlCol="0">
              <a:spAutoFit/>
            </a:bodyPr>
            <a:lstStyle/>
            <a:p>
              <a:pPr algn="r"/>
              <a:r>
                <a:rPr lang="de-AT" sz="1200" b="1" dirty="0" smtClean="0">
                  <a:solidFill>
                    <a:schemeClr val="bg1">
                      <a:lumMod val="85000"/>
                    </a:schemeClr>
                  </a:solidFill>
                  <a:latin typeface="+mj-lt"/>
                </a:rPr>
                <a:t>Page 2 of 3</a:t>
              </a:r>
              <a:endParaRPr lang="de-AT" sz="1200" b="1" dirty="0">
                <a:solidFill>
                  <a:schemeClr val="bg1">
                    <a:lumMod val="85000"/>
                  </a:schemeClr>
                </a:solidFill>
                <a:latin typeface="+mj-lt"/>
              </a:endParaRPr>
            </a:p>
          </p:txBody>
        </p:sp>
      </p:grpSp>
      <p:graphicFrame>
        <p:nvGraphicFramePr>
          <p:cNvPr id="34" name="Tabelle 3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17944700"/>
              </p:ext>
            </p:extLst>
          </p:nvPr>
        </p:nvGraphicFramePr>
        <p:xfrm>
          <a:off x="217351" y="992560"/>
          <a:ext cx="3966790" cy="2376264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195425"/>
                <a:gridCol w="791951"/>
                <a:gridCol w="1187326"/>
                <a:gridCol w="792088"/>
              </a:tblGrid>
              <a:tr h="400617">
                <a:tc gridSpan="4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KAMERASTEUERUNG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de-AT" dirty="0"/>
                    </a:p>
                  </a:txBody>
                  <a:tcPr/>
                </a:tc>
              </a:tr>
              <a:tr h="296347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Linksschwenken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Num4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4</a:t>
                      </a:r>
                      <a:endParaRPr lang="de-AT" sz="1200" baseline="300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Rechtsschwenk.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Num6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4</a:t>
                      </a:r>
                      <a:endParaRPr lang="de-AT" sz="1200" baseline="300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296347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Hinaufschwenk.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Num8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4</a:t>
                      </a:r>
                      <a:endParaRPr lang="de-AT" sz="1200" baseline="300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Hineinzoomen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Num9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296347">
                <a:tc>
                  <a:txBody>
                    <a:bodyPr/>
                    <a:lstStyle/>
                    <a:p>
                      <a:r>
                        <a:rPr lang="de-AT" sz="11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Hinunterschwenk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Num2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4</a:t>
                      </a:r>
                      <a:endParaRPr lang="de-AT" sz="1200" baseline="300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Hinauszoomen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Num3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296347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Linksdrehen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Alt Num4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Rechtsdrehen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Alt Num6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296347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  <a:ea typeface="+mn-ea"/>
                          <a:cs typeface="+mn-cs"/>
                        </a:rPr>
                        <a:t>Hinaufdrehen</a:t>
                      </a:r>
                      <a:endParaRPr lang="de-AT" sz="1200" kern="1200" dirty="0" smtClean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Alt Num8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  <a:ea typeface="+mn-ea"/>
                          <a:cs typeface="+mn-cs"/>
                        </a:rPr>
                        <a:t>Hinunterdrehen</a:t>
                      </a:r>
                      <a:endParaRPr lang="de-AT" sz="1200" kern="12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Alt Num2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493912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  <a:ea typeface="+mn-ea"/>
                          <a:cs typeface="+mn-cs"/>
                        </a:rPr>
                        <a:t>Kamera lang-sam bewegen</a:t>
                      </a:r>
                      <a:endParaRPr lang="de-AT" sz="1200" kern="12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…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+ Strg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5</a:t>
                      </a:r>
                      <a:endParaRPr lang="de-AT" sz="1200" baseline="300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  <a:ea typeface="+mn-ea"/>
                          <a:cs typeface="+mn-cs"/>
                        </a:rPr>
                        <a:t>Kamera schnell bewegen</a:t>
                      </a:r>
                      <a:endParaRPr lang="de-AT" sz="1200" kern="1200" dirty="0" smtClean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9525" cap="rnd" cmpd="sng" algn="ctr">
                      <a:noFill/>
                      <a:prstDash val="soli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… +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Umsch</a:t>
                      </a:r>
                      <a:r>
                        <a:rPr lang="de-AT" sz="1200" baseline="300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5</a:t>
                      </a:r>
                      <a:endParaRPr lang="de-AT" sz="1200" baseline="300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9525" cap="rnd" cmpd="sng" algn="ctr">
                      <a:noFill/>
                      <a:prstDash val="soli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5" name="Tabelle 3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6557692"/>
              </p:ext>
            </p:extLst>
          </p:nvPr>
        </p:nvGraphicFramePr>
        <p:xfrm>
          <a:off x="4344997" y="867584"/>
          <a:ext cx="2267578" cy="140208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177528"/>
                <a:gridCol w="1090050"/>
              </a:tblGrid>
              <a:tr h="298946">
                <a:tc gridSpan="2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FAHZEUGE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Erstes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Alt </a:t>
                      </a:r>
                      <a:r>
                        <a:rPr lang="de-AT" sz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Num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7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Letztes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11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Alt </a:t>
                      </a:r>
                      <a:r>
                        <a:rPr lang="de-AT" sz="1100" kern="12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Num</a:t>
                      </a:r>
                      <a:r>
                        <a:rPr lang="de-AT" sz="11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1</a:t>
                      </a:r>
                      <a:endParaRPr lang="de-AT" sz="115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Nächstes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Alt </a:t>
                      </a:r>
                      <a:r>
                        <a:rPr lang="de-AT" sz="1200" kern="120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Num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9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l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Vorheriges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/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Alt </a:t>
                      </a:r>
                      <a:r>
                        <a:rPr lang="de-AT" sz="1200" kern="12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Num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3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7" name="Tabelle 3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5430408"/>
              </p:ext>
            </p:extLst>
          </p:nvPr>
        </p:nvGraphicFramePr>
        <p:xfrm>
          <a:off x="3620176" y="6393160"/>
          <a:ext cx="3046648" cy="240792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1897056"/>
                <a:gridCol w="1149592"/>
              </a:tblGrid>
              <a:tr h="0">
                <a:tc gridSpan="2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SPIEL</a:t>
                      </a:r>
                      <a:r>
                        <a:rPr lang="de-AT" sz="1400" baseline="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 EINSTELLUNGEN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Zeit vorwärts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´</a:t>
                      </a:r>
                      <a:r>
                        <a:rPr lang="de-AT" sz="1200" kern="1200" baseline="300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6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Zeit rückwärts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ß</a:t>
                      </a:r>
                      <a:r>
                        <a:rPr lang="de-AT" sz="1200" kern="1200" baseline="300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  <a:ea typeface="+mn-ea"/>
                          <a:cs typeface="+mn-cs"/>
                        </a:rPr>
                        <a:t>6</a:t>
                      </a:r>
                      <a:endParaRPr lang="de-AT" sz="1200" kern="1200" baseline="300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Bewölkung +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´</a:t>
                      </a:r>
                      <a:r>
                        <a:rPr lang="de-AT" sz="1200" kern="1200" baseline="300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6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Bewölkung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kern="12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ß</a:t>
                      </a:r>
                      <a:r>
                        <a:rPr lang="de-AT" sz="1200" kern="1200" baseline="300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  <a:ea typeface="+mn-ea"/>
                          <a:cs typeface="+mn-cs"/>
                        </a:rPr>
                        <a:t>6</a:t>
                      </a:r>
                      <a:endParaRPr lang="de-AT" sz="1200" kern="1200" baseline="300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Geschwindigkeit +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Strg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 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Alt Num7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Geschwindigkeit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  <a:sym typeface="Symbol"/>
                        </a:rPr>
                        <a:t></a:t>
                      </a:r>
                      <a:endParaRPr lang="de-AT" sz="1200" dirty="0" smtClean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j-lt"/>
                        </a:rPr>
                        <a:t>Alt Num3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Geschwindigkeit zurücksetzen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kern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Strg</a:t>
                      </a:r>
                      <a:r>
                        <a:rPr lang="de-AT" sz="1200" kern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de-AT" sz="1200" kern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Alt </a:t>
                      </a:r>
                      <a:r>
                        <a:rPr lang="de-AT" sz="1200" kern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  <a:ea typeface="+mn-ea"/>
                          <a:cs typeface="+mn-cs"/>
                        </a:rPr>
                        <a:t>Num9</a:t>
                      </a:r>
                      <a:endParaRPr lang="de-AT" sz="1200" kern="1200" dirty="0" smtClean="0">
                        <a:solidFill>
                          <a:schemeClr val="accent6">
                            <a:lumMod val="75000"/>
                          </a:schemeClr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</a:tbl>
          </a:graphicData>
        </a:graphic>
      </p:graphicFrame>
      <p:graphicFrame>
        <p:nvGraphicFramePr>
          <p:cNvPr id="38" name="Tabelle 3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9919732"/>
              </p:ext>
            </p:extLst>
          </p:nvPr>
        </p:nvGraphicFramePr>
        <p:xfrm>
          <a:off x="188640" y="6393160"/>
          <a:ext cx="2993901" cy="222504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2057797"/>
                <a:gridCol w="936104"/>
              </a:tblGrid>
              <a:tr h="0">
                <a:tc gridSpan="2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>
                              <a:lumMod val="85000"/>
                            </a:schemeClr>
                          </a:solidFill>
                          <a:latin typeface="+mj-lt"/>
                        </a:rPr>
                        <a:t>SPIEL-DEBUGGING</a:t>
                      </a:r>
                      <a:endParaRPr lang="de-AT" sz="1400" dirty="0">
                        <a:solidFill>
                          <a:schemeClr val="bg1">
                            <a:lumMod val="8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820000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Signalsystem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Strg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  <a:latin typeface="+mj-lt"/>
                        </a:rPr>
                        <a:t>Alt F11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Strecke / Gleis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Strg Alt </a:t>
                      </a:r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F6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Wetter ändern</a:t>
                      </a:r>
                      <a:endParaRPr lang="de-AT" sz="1200" dirty="0" smtClean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Alt P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Tastaturbelegung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Alt F1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de-AT" sz="1200" kern="1200" dirty="0" smtClean="0">
                          <a:solidFill>
                            <a:srgbClr val="E46C0A"/>
                          </a:solidFill>
                          <a:latin typeface="+mn-lt"/>
                          <a:ea typeface="+mn-ea"/>
                          <a:cs typeface="+mn-cs"/>
                        </a:rPr>
                        <a:t>Schatten sperren</a:t>
                      </a:r>
                      <a:endParaRPr lang="de-AT" sz="1200" kern="1200" dirty="0" smtClean="0">
                        <a:solidFill>
                          <a:srgbClr val="E46C0A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Alt S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Logger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984807"/>
                          </a:solidFill>
                          <a:latin typeface="+mj-lt"/>
                        </a:rPr>
                        <a:t>F12</a:t>
                      </a:r>
                      <a:endParaRPr lang="de-AT" sz="1200" dirty="0">
                        <a:solidFill>
                          <a:srgbClr val="984807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E46C0A"/>
                    </a:solidFill>
                  </a:tcPr>
                </a:tc>
              </a:tr>
              <a:tr h="0">
                <a:tc>
                  <a:txBody>
                    <a:bodyPr/>
                    <a:lstStyle/>
                    <a:p>
                      <a:r>
                        <a:rPr lang="de-AT" sz="1200" dirty="0" err="1" smtClean="0">
                          <a:solidFill>
                            <a:srgbClr val="E46C0A"/>
                          </a:solidFill>
                          <a:latin typeface="+mj-lt"/>
                        </a:rPr>
                        <a:t>Render</a:t>
                      </a:r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 Frame loggen</a:t>
                      </a:r>
                      <a:endParaRPr lang="de-AT" sz="1200" dirty="0" smtClean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rgbClr val="E46C0A"/>
                          </a:solidFill>
                          <a:latin typeface="+mj-lt"/>
                        </a:rPr>
                        <a:t>Alt F12</a:t>
                      </a:r>
                      <a:endParaRPr lang="de-AT" sz="1200" dirty="0">
                        <a:solidFill>
                          <a:srgbClr val="E46C0A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rgbClr val="984807"/>
                    </a:solidFill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419823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Grafik 1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5895" y="56456"/>
            <a:ext cx="656801" cy="656801"/>
          </a:xfrm>
          <a:prstGeom prst="rect">
            <a:avLst/>
          </a:prstGeom>
        </p:spPr>
      </p:pic>
      <p:sp>
        <p:nvSpPr>
          <p:cNvPr id="3" name="Textfeld 2"/>
          <p:cNvSpPr txBox="1"/>
          <p:nvPr/>
        </p:nvSpPr>
        <p:spPr>
          <a:xfrm>
            <a:off x="595250" y="0"/>
            <a:ext cx="626274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AT" sz="1600" b="1" dirty="0">
                <a:solidFill>
                  <a:srgbClr val="820000"/>
                </a:solidFill>
                <a:latin typeface="+mj-lt"/>
              </a:rPr>
              <a:t>OPEN </a:t>
            </a:r>
            <a:r>
              <a:rPr lang="de-AT" sz="1600" b="1" dirty="0" smtClean="0">
                <a:solidFill>
                  <a:srgbClr val="820000"/>
                </a:solidFill>
                <a:latin typeface="+mj-lt"/>
              </a:rPr>
              <a:t>RAILS</a:t>
            </a:r>
          </a:p>
          <a:p>
            <a:r>
              <a:rPr lang="de-AT" b="1" dirty="0" smtClean="0">
                <a:solidFill>
                  <a:srgbClr val="820000"/>
                </a:solidFill>
                <a:latin typeface="+mj-lt"/>
              </a:rPr>
              <a:t>                   </a:t>
            </a:r>
            <a:r>
              <a:rPr lang="de-AT" sz="2000" b="1" dirty="0" smtClean="0">
                <a:solidFill>
                  <a:srgbClr val="820000"/>
                </a:solidFill>
                <a:latin typeface="+mj-lt"/>
              </a:rPr>
              <a:t>German Keyboard Guide</a:t>
            </a:r>
            <a:endParaRPr lang="de-AT" sz="2000" dirty="0">
              <a:solidFill>
                <a:srgbClr val="820000"/>
              </a:solidFill>
              <a:latin typeface="+mj-lt"/>
            </a:endParaRPr>
          </a:p>
        </p:txBody>
      </p:sp>
      <p:sp>
        <p:nvSpPr>
          <p:cNvPr id="4" name="Textfeld 3"/>
          <p:cNvSpPr txBox="1"/>
          <p:nvPr/>
        </p:nvSpPr>
        <p:spPr>
          <a:xfrm>
            <a:off x="3429000" y="15513"/>
            <a:ext cx="3429000" cy="43858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de-AT" sz="750" dirty="0">
                <a:solidFill>
                  <a:schemeClr val="bg1">
                    <a:lumMod val="65000"/>
                  </a:schemeClr>
                </a:solidFill>
              </a:rPr>
              <a:t>Verfasst für </a:t>
            </a:r>
            <a:r>
              <a:rPr lang="de-AT" sz="750" i="1" dirty="0">
                <a:solidFill>
                  <a:schemeClr val="bg1">
                    <a:lumMod val="65000"/>
                  </a:schemeClr>
                </a:solidFill>
              </a:rPr>
              <a:t>Open </a:t>
            </a:r>
            <a:r>
              <a:rPr lang="de-AT" sz="750" i="1" dirty="0" err="1">
                <a:solidFill>
                  <a:schemeClr val="bg1">
                    <a:lumMod val="65000"/>
                  </a:schemeClr>
                </a:solidFill>
              </a:rPr>
              <a:t>Rails</a:t>
            </a:r>
            <a:r>
              <a:rPr lang="de-AT" sz="750" dirty="0">
                <a:solidFill>
                  <a:schemeClr val="bg1">
                    <a:lumMod val="65000"/>
                  </a:schemeClr>
                </a:solidFill>
              </a:rPr>
              <a:t> Version 0.9.0</a:t>
            </a:r>
          </a:p>
          <a:p>
            <a:pPr algn="r"/>
            <a:r>
              <a:rPr lang="de-AT" sz="750" dirty="0">
                <a:solidFill>
                  <a:schemeClr val="bg1">
                    <a:lumMod val="65000"/>
                  </a:schemeClr>
                </a:solidFill>
              </a:rPr>
              <a:t>Version 1.1d, 21. Juli 2013</a:t>
            </a:r>
          </a:p>
          <a:p>
            <a:pPr algn="r"/>
            <a:r>
              <a:rPr lang="de-AT" sz="750" dirty="0">
                <a:solidFill>
                  <a:schemeClr val="bg1">
                    <a:lumMod val="50000"/>
                  </a:schemeClr>
                </a:solidFill>
              </a:rPr>
              <a:t>Verfasst von Markus Gelbmann</a:t>
            </a:r>
          </a:p>
        </p:txBody>
      </p:sp>
      <p:sp>
        <p:nvSpPr>
          <p:cNvPr id="6" name="Textfeld 5"/>
          <p:cNvSpPr txBox="1"/>
          <p:nvPr/>
        </p:nvSpPr>
        <p:spPr>
          <a:xfrm>
            <a:off x="4485186" y="9489504"/>
            <a:ext cx="1987200" cy="276999"/>
          </a:xfrm>
          <a:prstGeom prst="rect">
            <a:avLst/>
          </a:prstGeom>
          <a:gradFill>
            <a:gsLst>
              <a:gs pos="27000">
                <a:srgbClr val="820000"/>
              </a:gs>
              <a:gs pos="0">
                <a:srgbClr val="820000"/>
              </a:gs>
              <a:gs pos="100000">
                <a:srgbClr val="FFFFFF">
                  <a:alpha val="0"/>
                </a:srgbClr>
              </a:gs>
            </a:gsLst>
            <a:lin ang="7200000" scaled="0"/>
          </a:gradFill>
          <a:ln>
            <a:solidFill>
              <a:schemeClr val="bg2">
                <a:lumMod val="10000"/>
              </a:schemeClr>
            </a:solidFill>
          </a:ln>
        </p:spPr>
        <p:txBody>
          <a:bodyPr wrap="square" rtlCol="0">
            <a:spAutoFit/>
          </a:bodyPr>
          <a:lstStyle/>
          <a:p>
            <a:pPr algn="r"/>
            <a:r>
              <a:rPr lang="de-AT" sz="1200" b="1" dirty="0" smtClean="0">
                <a:solidFill>
                  <a:schemeClr val="bg1">
                    <a:lumMod val="85000"/>
                  </a:schemeClr>
                </a:solidFill>
                <a:latin typeface="+mj-lt"/>
              </a:rPr>
              <a:t>Page 3 of 3</a:t>
            </a:r>
            <a:endParaRPr lang="de-AT" sz="1200" b="1" dirty="0">
              <a:solidFill>
                <a:schemeClr val="bg1">
                  <a:lumMod val="85000"/>
                </a:schemeClr>
              </a:solidFill>
              <a:latin typeface="+mj-lt"/>
            </a:endParaRPr>
          </a:p>
        </p:txBody>
      </p:sp>
      <p:graphicFrame>
        <p:nvGraphicFramePr>
          <p:cNvPr id="9" name="Tabelle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80126493"/>
              </p:ext>
            </p:extLst>
          </p:nvPr>
        </p:nvGraphicFramePr>
        <p:xfrm>
          <a:off x="404664" y="848544"/>
          <a:ext cx="6048672" cy="2016760"/>
        </p:xfrm>
        <a:graphic>
          <a:graphicData uri="http://schemas.openxmlformats.org/drawingml/2006/table">
            <a:tbl>
              <a:tblPr firstRow="1" bandRow="1">
                <a:noFill/>
                <a:tableStyleId>{08FB837D-C827-4EFA-A057-4D05807E0F7C}</a:tableStyleId>
              </a:tblPr>
              <a:tblGrid>
                <a:gridCol w="426964"/>
                <a:gridCol w="5621708"/>
              </a:tblGrid>
              <a:tr h="370840">
                <a:tc gridSpan="2">
                  <a:txBody>
                    <a:bodyPr/>
                    <a:lstStyle/>
                    <a:p>
                      <a:pPr algn="ctr"/>
                      <a:r>
                        <a:rPr lang="de-AT" sz="1400" dirty="0" smtClean="0">
                          <a:solidFill>
                            <a:schemeClr val="bg1"/>
                          </a:solidFill>
                          <a:latin typeface="+mj-lt"/>
                        </a:rPr>
                        <a:t>Endnoten</a:t>
                      </a:r>
                      <a:endParaRPr lang="de-AT" sz="1400" dirty="0">
                        <a:solidFill>
                          <a:schemeClr val="bg1"/>
                        </a:solidFill>
                        <a:latin typeface="+mj-lt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100000">
                          <a:srgbClr val="820000"/>
                        </a:gs>
                        <a:gs pos="92000">
                          <a:srgbClr val="820000"/>
                        </a:gs>
                        <a:gs pos="0">
                          <a:schemeClr val="bg1"/>
                        </a:gs>
                      </a:gsLst>
                      <a:lin ang="7200000" scaled="0"/>
                    </a:gradFill>
                  </a:tcPr>
                </a:tc>
                <a:tc hMerge="1">
                  <a:txBody>
                    <a:bodyPr/>
                    <a:lstStyle/>
                    <a:p>
                      <a:endParaRPr lang="de-AT"/>
                    </a:p>
                  </a:txBody>
                  <a:tcPr/>
                </a:tc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1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„+“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bezieht sich auf die Taste nahe ENTER,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 nicht auf das </a:t>
                      </a:r>
                      <a:r>
                        <a:rPr lang="de-AT" sz="1200" baseline="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NumPad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!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100000">
                          <a:schemeClr val="accent6">
                            <a:lumMod val="50000"/>
                          </a:schemeClr>
                        </a:gs>
                        <a:gs pos="0">
                          <a:schemeClr val="bg1">
                            <a:alpha val="0"/>
                          </a:schemeClr>
                        </a:gs>
                      </a:gsLst>
                      <a:lin ang="7200000" scaled="0"/>
                    </a:gra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2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Bezieht sich </a:t>
                      </a:r>
                      <a:r>
                        <a:rPr lang="de-AT" sz="12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auf„Punkt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“ </a:t>
                      </a:r>
                      <a:r>
                        <a:rPr lang="de-AT" sz="1200" dirty="0" err="1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bzw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 „Beistrich“.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100000">
                          <a:schemeClr val="accent6">
                            <a:lumMod val="75000"/>
                          </a:schemeClr>
                        </a:gs>
                        <a:gs pos="0">
                          <a:schemeClr val="bg1">
                            <a:alpha val="0"/>
                          </a:schemeClr>
                        </a:gs>
                      </a:gsLst>
                      <a:lin ang="7200000" scaled="0"/>
                    </a:gra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3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Bezieht sich auf „Minus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“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/ „Bindestrich“.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100000">
                          <a:schemeClr val="accent6">
                            <a:lumMod val="50000"/>
                          </a:schemeClr>
                        </a:gs>
                        <a:gs pos="0">
                          <a:schemeClr val="bg1">
                            <a:alpha val="0"/>
                          </a:schemeClr>
                        </a:gs>
                      </a:gsLst>
                      <a:lin ang="7200000" scaled="0"/>
                    </a:gra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4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Oder Pfeiltasten verwenden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(„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Links“,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„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Re</a:t>
                      </a:r>
                      <a:r>
                        <a:rPr lang="de-AT" sz="1200" dirty="0" smtClean="0">
                          <a:solidFill>
                            <a:srgbClr val="803D06"/>
                          </a:solidFill>
                        </a:rPr>
                        <a:t>chts“</a:t>
                      </a:r>
                      <a:r>
                        <a:rPr lang="de-AT" sz="1200" dirty="0" smtClean="0">
                          <a:solidFill>
                            <a:srgbClr val="843F06"/>
                          </a:solidFill>
                        </a:rPr>
                        <a:t>, „Auf“, „Ab“).</a:t>
                      </a:r>
                      <a:endParaRPr lang="de-AT" sz="1200" dirty="0">
                        <a:solidFill>
                          <a:srgbClr val="843F06"/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100000">
                          <a:schemeClr val="accent6">
                            <a:lumMod val="75000"/>
                          </a:schemeClr>
                        </a:gs>
                        <a:gs pos="0">
                          <a:schemeClr val="bg1">
                            <a:alpha val="0"/>
                          </a:schemeClr>
                        </a:gs>
                      </a:gsLst>
                      <a:lin ang="7200000" scaled="0"/>
                    </a:gra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5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5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Schwenken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 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/ 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Drehen mit „Strg“ 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/ 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„</a:t>
                      </a:r>
                      <a:r>
                        <a:rPr lang="de-AT" sz="1200" baseline="0" dirty="0" err="1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Umsch</a:t>
                      </a:r>
                      <a:r>
                        <a:rPr lang="de-AT" sz="1200" baseline="0" dirty="0" smtClean="0">
                          <a:solidFill>
                            <a:schemeClr val="accent6">
                              <a:lumMod val="75000"/>
                            </a:schemeClr>
                          </a:solidFill>
                        </a:rPr>
                        <a:t>“ („Ums.“) kombinieren.</a:t>
                      </a:r>
                      <a:endParaRPr lang="de-AT" sz="1200" dirty="0">
                        <a:solidFill>
                          <a:schemeClr val="accent6">
                            <a:lumMod val="75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9525" cap="rnd" cmpd="sng" algn="ctr">
                      <a:noFill/>
                      <a:prstDash val="soli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100000">
                          <a:schemeClr val="accent6">
                            <a:lumMod val="50000"/>
                          </a:schemeClr>
                        </a:gs>
                        <a:gs pos="0">
                          <a:schemeClr val="bg1">
                            <a:alpha val="0"/>
                          </a:schemeClr>
                        </a:gs>
                      </a:gsLst>
                      <a:lin ang="7200000" scaled="0"/>
                    </a:gradFill>
                  </a:tcPr>
                </a:tc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6</a:t>
                      </a:r>
                      <a:endParaRPr lang="de-AT" sz="1200" dirty="0">
                        <a:solidFill>
                          <a:schemeClr val="accent6">
                            <a:lumMod val="50000"/>
                          </a:schemeClr>
                        </a:solidFill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accent6">
                        <a:lumMod val="7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„´“ </a:t>
                      </a:r>
                      <a:r>
                        <a:rPr lang="de-AT" sz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</a:rPr>
                        <a:t>b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ezieht sich auf 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„</a:t>
                      </a:r>
                      <a:r>
                        <a:rPr lang="de-AT" sz="1200" kern="1200" dirty="0" smtClean="0">
                          <a:solidFill>
                            <a:schemeClr val="accent6">
                              <a:lumMod val="50000"/>
                            </a:schemeClr>
                          </a:solidFill>
                          <a:latin typeface="+mn-lt"/>
                          <a:ea typeface="+mn-ea"/>
                          <a:cs typeface="+mn-cs"/>
                        </a:rPr>
                        <a:t>Apostroph“ links von </a:t>
                      </a:r>
                      <a:r>
                        <a:rPr lang="de-AT" sz="1200" kern="1200" dirty="0" smtClean="0">
                          <a:solidFill>
                            <a:srgbClr val="884106"/>
                          </a:solidFill>
                          <a:latin typeface="+mn-lt"/>
                          <a:ea typeface="+mn-ea"/>
                          <a:cs typeface="+mn-cs"/>
                        </a:rPr>
                        <a:t>„Rück</a:t>
                      </a:r>
                      <a:r>
                        <a:rPr lang="de-AT" sz="1200" kern="1200" dirty="0" smtClean="0">
                          <a:solidFill>
                            <a:srgbClr val="843F06"/>
                          </a:solidFill>
                          <a:latin typeface="+mn-lt"/>
                          <a:ea typeface="+mn-ea"/>
                          <a:cs typeface="+mn-cs"/>
                        </a:rPr>
                        <a:t>“, </a:t>
                      </a:r>
                      <a:r>
                        <a:rPr lang="de-AT" sz="1200" kern="1200" dirty="0" smtClean="0">
                          <a:solidFill>
                            <a:srgbClr val="843F06"/>
                          </a:solidFill>
                          <a:latin typeface="+mn-lt"/>
                          <a:ea typeface="+mn-ea"/>
                          <a:cs typeface="+mn-cs"/>
                        </a:rPr>
                        <a:t>„ß</a:t>
                      </a:r>
                      <a:r>
                        <a:rPr lang="de-AT" sz="1200" kern="1200" dirty="0" smtClean="0">
                          <a:solidFill>
                            <a:srgbClr val="884106"/>
                          </a:solidFill>
                          <a:latin typeface="+mn-lt"/>
                          <a:ea typeface="+mn-ea"/>
                          <a:cs typeface="+mn-cs"/>
                        </a:rPr>
                        <a:t>“ </a:t>
                      </a:r>
                      <a:r>
                        <a:rPr lang="de-AT" sz="1200" kern="1200" dirty="0" smtClean="0">
                          <a:solidFill>
                            <a:srgbClr val="884106"/>
                          </a:solidFill>
                          <a:latin typeface="+mn-lt"/>
                          <a:ea typeface="+mn-ea"/>
                          <a:cs typeface="+mn-cs"/>
                        </a:rPr>
                        <a:t>die</a:t>
                      </a:r>
                      <a:r>
                        <a:rPr lang="de-AT" sz="1200" kern="1200" dirty="0" smtClean="0">
                          <a:solidFill>
                            <a:srgbClr val="843F06"/>
                          </a:solidFill>
                          <a:latin typeface="+mn-lt"/>
                          <a:ea typeface="+mn-ea"/>
                          <a:cs typeface="+mn-cs"/>
                        </a:rPr>
                        <a:t> taste neben </a:t>
                      </a:r>
                      <a:r>
                        <a:rPr lang="de-AT" sz="1200" kern="1200" dirty="0" smtClean="0">
                          <a:solidFill>
                            <a:srgbClr val="843F06"/>
                          </a:solidFill>
                          <a:latin typeface="+mn-lt"/>
                          <a:ea typeface="+mn-ea"/>
                          <a:cs typeface="+mn-cs"/>
                        </a:rPr>
                        <a:t>„´</a:t>
                      </a:r>
                      <a:r>
                        <a:rPr lang="de-AT" sz="1200" kern="1200" dirty="0" smtClean="0">
                          <a:solidFill>
                            <a:srgbClr val="7C3B06"/>
                          </a:solidFill>
                          <a:latin typeface="+mn-lt"/>
                          <a:ea typeface="+mn-ea"/>
                          <a:cs typeface="+mn-cs"/>
                        </a:rPr>
                        <a:t>“.</a:t>
                      </a:r>
                      <a:endParaRPr lang="de-AT" sz="1200" kern="1200" dirty="0">
                        <a:solidFill>
                          <a:srgbClr val="7C3B06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9525" cap="rnd" cmpd="sng" algn="ctr">
                      <a:noFill/>
                      <a:prstDash val="solid"/>
                    </a:lnT>
                    <a:lnB w="12700" cap="flat" cmpd="sng" algn="ctr">
                      <a:solidFill>
                        <a:schemeClr val="bg2">
                          <a:lumMod val="10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gradFill>
                      <a:gsLst>
                        <a:gs pos="100000">
                          <a:schemeClr val="accent6">
                            <a:lumMod val="75000"/>
                          </a:schemeClr>
                        </a:gs>
                        <a:gs pos="0">
                          <a:schemeClr val="bg1">
                            <a:alpha val="0"/>
                          </a:schemeClr>
                        </a:gs>
                      </a:gsLst>
                      <a:lin ang="7200000" scaled="0"/>
                    </a:gradFill>
                  </a:tcPr>
                </a:tc>
              </a:tr>
            </a:tbl>
          </a:graphicData>
        </a:graphic>
      </p:graphicFrame>
      <p:sp>
        <p:nvSpPr>
          <p:cNvPr id="11" name="Textfeld 10"/>
          <p:cNvSpPr txBox="1"/>
          <p:nvPr/>
        </p:nvSpPr>
        <p:spPr>
          <a:xfrm>
            <a:off x="135682" y="3152800"/>
            <a:ext cx="6533678" cy="65325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600" b="1" dirty="0" err="1" smtClean="0">
                <a:solidFill>
                  <a:srgbClr val="820000"/>
                </a:solidFill>
                <a:latin typeface="+mj-lt"/>
              </a:rPr>
              <a:t>Rechtliches</a:t>
            </a:r>
            <a:r>
              <a:rPr lang="en-US" sz="1600" b="1" dirty="0" smtClean="0">
                <a:solidFill>
                  <a:srgbClr val="820000"/>
                </a:solidFill>
                <a:latin typeface="+mj-lt"/>
              </a:rPr>
              <a:t> </a:t>
            </a:r>
            <a:r>
              <a:rPr lang="en-US" sz="1600" b="1" dirty="0" err="1">
                <a:solidFill>
                  <a:srgbClr val="820000"/>
                </a:solidFill>
                <a:latin typeface="+mj-lt"/>
              </a:rPr>
              <a:t>Z</a:t>
            </a:r>
            <a:r>
              <a:rPr lang="en-US" sz="1600" b="1" dirty="0" err="1" smtClean="0">
                <a:solidFill>
                  <a:srgbClr val="820000"/>
                </a:solidFill>
                <a:latin typeface="+mj-lt"/>
              </a:rPr>
              <a:t>eugs</a:t>
            </a:r>
            <a:r>
              <a:rPr lang="en-US" sz="1600" b="1" dirty="0" smtClean="0">
                <a:solidFill>
                  <a:srgbClr val="820000"/>
                </a:solidFill>
                <a:latin typeface="+mj-lt"/>
              </a:rPr>
              <a:t>:</a:t>
            </a:r>
            <a:endParaRPr lang="en-US" sz="800" dirty="0">
              <a:solidFill>
                <a:schemeClr val="tx1">
                  <a:lumMod val="85000"/>
                  <a:lumOff val="15000"/>
                </a:schemeClr>
              </a:solidFill>
              <a:latin typeface="+mj-lt"/>
            </a:endParaRPr>
          </a:p>
          <a:p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Verfasst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von 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Markus 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Gelbmann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nach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Henk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van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Willigenburg´s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ursprünglichemKeyboard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/>
            </a:r>
            <a:b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</a:b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  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Reference /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Quickstart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Guide,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heruntergeladen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von der 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OR 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H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omepage.</a:t>
            </a:r>
          </a:p>
          <a:p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Danke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vielmals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,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denn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diese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allererste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Beschreibung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von 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OR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´s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Steuerung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war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eine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sehr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große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</a:t>
            </a:r>
            <a:r>
              <a:rPr lang="en-US" sz="1400" i="1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Hilfe</a:t>
            </a:r>
            <a:r>
              <a:rPr lang="en-US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.</a:t>
            </a:r>
            <a:endParaRPr lang="en-US" sz="1050" dirty="0">
              <a:solidFill>
                <a:schemeClr val="tx1">
                  <a:lumMod val="85000"/>
                  <a:lumOff val="15000"/>
                </a:schemeClr>
              </a:solidFill>
              <a:latin typeface="+mj-lt"/>
            </a:endParaRPr>
          </a:p>
          <a:p>
            <a:endParaRPr lang="en-US" sz="1050" dirty="0" smtClean="0">
              <a:solidFill>
                <a:schemeClr val="tx1">
                  <a:lumMod val="85000"/>
                  <a:lumOff val="15000"/>
                </a:schemeClr>
              </a:solidFill>
              <a:latin typeface="+mj-lt"/>
            </a:endParaRPr>
          </a:p>
          <a:p>
            <a:r>
              <a:rPr lang="de-AT" sz="1600" b="1" dirty="0" smtClean="0">
                <a:solidFill>
                  <a:srgbClr val="820000"/>
                </a:solidFill>
                <a:latin typeface="+mj-lt"/>
              </a:rPr>
              <a:t>Bemerkung für all </a:t>
            </a:r>
            <a:r>
              <a:rPr lang="de-AT" sz="1600" b="1" dirty="0" err="1" smtClean="0">
                <a:solidFill>
                  <a:srgbClr val="820000"/>
                </a:solidFill>
                <a:latin typeface="+mj-lt"/>
              </a:rPr>
              <a:t>diejeningen</a:t>
            </a:r>
            <a:r>
              <a:rPr lang="de-AT" sz="1600" b="1" dirty="0" smtClean="0">
                <a:solidFill>
                  <a:srgbClr val="820000"/>
                </a:solidFill>
                <a:latin typeface="+mj-lt"/>
              </a:rPr>
              <a:t>, die ein </a:t>
            </a:r>
            <a:r>
              <a:rPr lang="de-AT" sz="1600" b="1" dirty="0" err="1" smtClean="0">
                <a:solidFill>
                  <a:srgbClr val="820000"/>
                </a:solidFill>
                <a:latin typeface="+mj-lt"/>
              </a:rPr>
              <a:t>aneres</a:t>
            </a:r>
            <a:r>
              <a:rPr lang="de-AT" sz="1600" b="1" dirty="0" smtClean="0">
                <a:solidFill>
                  <a:srgbClr val="820000"/>
                </a:solidFill>
                <a:latin typeface="+mj-lt"/>
              </a:rPr>
              <a:t> Tastaturlayout al </a:t>
            </a:r>
            <a:r>
              <a:rPr lang="de-AT" sz="1600" b="1" dirty="0" smtClean="0">
                <a:solidFill>
                  <a:srgbClr val="820000"/>
                </a:solidFill>
                <a:latin typeface="+mj-lt"/>
              </a:rPr>
              <a:t>US International </a:t>
            </a:r>
            <a:r>
              <a:rPr lang="de-AT" sz="1600" b="1" dirty="0" smtClean="0">
                <a:solidFill>
                  <a:srgbClr val="820000"/>
                </a:solidFill>
                <a:latin typeface="+mj-lt"/>
              </a:rPr>
              <a:t>oder Deutsch verwenden (und alle anderen, die noch Probleme haben):</a:t>
            </a:r>
            <a:endParaRPr lang="de-AT" sz="800" dirty="0" smtClean="0">
              <a:solidFill>
                <a:schemeClr val="tx1">
                  <a:lumMod val="85000"/>
                  <a:lumOff val="15000"/>
                </a:schemeClr>
              </a:solidFill>
              <a:latin typeface="+mj-lt"/>
            </a:endParaRPr>
          </a:p>
          <a:p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Falls keiner der beiden hierin genannten </a:t>
            </a:r>
            <a:r>
              <a:rPr lang="de-AT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Tastatu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-Guides (oder welcher auch immer) voll “kompatibel” zum verwendeten Tastatur Layout ist, können Sie folgendermaßen vorgehen: Starten Sie eine Aufgabe oder eine Freie Fahrt in </a:t>
            </a:r>
            <a:r>
              <a:rPr lang="de-AT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OR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(einfach nur laden, sodass Sie den Zug fahren könnten)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und drücken Sie dann [Alt] + [F1]. Danach erscheinen zwei Zeilen 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T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ext am unteren Bildschirmrand: Eine „keyboard.txt“, bzw. 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e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ine  „keyboard.png“ –Datei wurde </a:t>
            </a:r>
            <a:r>
              <a:rPr lang="de-AT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gepeichert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(Das ganze leider noch auf Englisch). Wenn Sie </a:t>
            </a:r>
            <a:r>
              <a:rPr lang="de-AT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OR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nun verlassen und den Installationsordner von </a:t>
            </a:r>
            <a:r>
              <a:rPr lang="de-AT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OR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auf Ihrem System öffnen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, werden Sie dort diese beiden Dateien finden, die die Tastaturbelegung enthalten. Die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*.</a:t>
            </a:r>
            <a:r>
              <a:rPr lang="de-AT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png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zeig das Layout, wie es in echt ausschaut (nicht für Laptops oder Notebooks!), die *.</a:t>
            </a:r>
            <a:r>
              <a:rPr lang="de-AT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txt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beinhaltet die Belegung nur in Tabellenform (Ich persönlich finde das aber praktischer).</a:t>
            </a:r>
          </a:p>
          <a:p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   </a:t>
            </a:r>
            <a:r>
              <a:rPr lang="de-AT" sz="1400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Einfacher geht´s natürlich auch: Einfach im Menü unter „Optionen” (auch noch Englisch „Options“) im Reiter „Keyboard“ die Belegung ändern.</a:t>
            </a:r>
            <a:endParaRPr lang="en-US" sz="1400" dirty="0" smtClean="0">
              <a:solidFill>
                <a:schemeClr val="tx1">
                  <a:lumMod val="85000"/>
                  <a:lumOff val="15000"/>
                </a:schemeClr>
              </a:solidFill>
              <a:latin typeface="+mj-lt"/>
            </a:endParaRPr>
          </a:p>
          <a:p>
            <a:endParaRPr lang="en-US" sz="800" dirty="0">
              <a:solidFill>
                <a:schemeClr val="tx1">
                  <a:lumMod val="85000"/>
                  <a:lumOff val="15000"/>
                </a:schemeClr>
              </a:solidFill>
            </a:endParaRPr>
          </a:p>
          <a:p>
            <a:r>
              <a:rPr lang="en-US" sz="1400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ACHTUNG</a:t>
            </a:r>
            <a:r>
              <a:rPr lang="en-US" sz="1400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: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Dieses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Dokument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wurde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auf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einen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Laptop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zusammengestellt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,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wo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auch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die deutsche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Belegung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“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erforscht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”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wurde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.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Deswegen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kann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es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trotz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genauester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Recherche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vorkommen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, das die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eine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oder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andere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Belegung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nicht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mit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Ihrer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Tastatur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überein-stimmt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.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In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solchen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Fällen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,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ändern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Sie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einfach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die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Tastenbelegung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,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wie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oben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Beschrieben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UND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teilen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Sie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den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Fehler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mir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(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</a:rPr>
              <a:t>ElvasTower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,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</a:rPr>
              <a:t>markus_GE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oderr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>
                <a:solidFill>
                  <a:schemeClr val="tx1">
                    <a:lumMod val="85000"/>
                    <a:lumOff val="15000"/>
                  </a:schemeClr>
                </a:solidFill>
              </a:rPr>
              <a:t>Trainsim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</a:rPr>
              <a:t>-com, markus1996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)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oderr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Mitglied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des OR-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Dev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Teams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mit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.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Danke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im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 err="1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voraus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 </a:t>
            </a:r>
            <a:r>
              <a:rPr lang="en-US" sz="1400" dirty="0">
                <a:solidFill>
                  <a:schemeClr val="tx1">
                    <a:lumMod val="85000"/>
                    <a:lumOff val="15000"/>
                  </a:schemeClr>
                </a:solidFill>
                <a:sym typeface="Wingdings" pitchFamily="2" charset="2"/>
              </a:rPr>
              <a:t></a:t>
            </a:r>
            <a:r>
              <a:rPr lang="en-US" sz="1400" dirty="0" smtClean="0">
                <a:solidFill>
                  <a:schemeClr val="tx1">
                    <a:lumMod val="85000"/>
                    <a:lumOff val="15000"/>
                  </a:schemeClr>
                </a:solidFill>
                <a:sym typeface="Wingdings" pitchFamily="2" charset="2"/>
              </a:rPr>
              <a:t>!</a:t>
            </a:r>
          </a:p>
          <a:p>
            <a:endParaRPr lang="de-AT" sz="600" dirty="0">
              <a:solidFill>
                <a:schemeClr val="tx1">
                  <a:lumMod val="85000"/>
                  <a:lumOff val="15000"/>
                </a:schemeClr>
              </a:solidFill>
              <a:latin typeface="+mj-lt"/>
            </a:endParaRPr>
          </a:p>
          <a:p>
            <a:pPr algn="r"/>
            <a:r>
              <a:rPr lang="de-AT" sz="1400" i="1" dirty="0" smtClean="0">
                <a:solidFill>
                  <a:schemeClr val="tx1">
                    <a:lumMod val="85000"/>
                    <a:lumOff val="15000"/>
                  </a:schemeClr>
                </a:solidFill>
                <a:latin typeface="+mj-lt"/>
              </a:rPr>
              <a:t>Markus Gelbmann</a:t>
            </a:r>
          </a:p>
        </p:txBody>
      </p:sp>
    </p:spTree>
    <p:extLst>
      <p:ext uri="{BB962C8B-B14F-4D97-AF65-F5344CB8AC3E}">
        <p14:creationId xmlns:p14="http://schemas.microsoft.com/office/powerpoint/2010/main" val="12216208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rnd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  <a:ln w="38100" cap="rnd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100000" t="-60000" r="100000" b="20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100000" t="100000" r="100000" b="10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695</Words>
  <Application>Microsoft Office PowerPoint</Application>
  <PresentationFormat>A4-Papier (210x297 mm)</PresentationFormat>
  <Paragraphs>300</Paragraphs>
  <Slides>3</Slides>
  <Notes>1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3</vt:i4>
      </vt:variant>
    </vt:vector>
  </HeadingPairs>
  <TitlesOfParts>
    <vt:vector size="4" baseType="lpstr">
      <vt:lpstr>Larissa-Design</vt:lpstr>
      <vt:lpstr>PowerPoint-Präsentation</vt:lpstr>
      <vt:lpstr>PowerPoint-Präsentation</vt:lpstr>
      <vt:lpstr>PowerPoint-Präsentation</vt:lpstr>
    </vt:vector>
  </TitlesOfParts>
  <Manager>Markus Gelbmann</Manager>
  <Company>MGP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OR Keyboard Referenz Guide - DE, Deutsch</dc:title>
  <dc:subject>OR Keyboard Referenz</dc:subject>
  <dc:creator>Markus gelbmann</dc:creator>
  <cp:lastModifiedBy>markus gelbmann</cp:lastModifiedBy>
  <cp:revision>41</cp:revision>
  <dcterms:created xsi:type="dcterms:W3CDTF">2012-08-27T09:18:40Z</dcterms:created>
  <dcterms:modified xsi:type="dcterms:W3CDTF">2013-07-21T19:57:07Z</dcterms:modified>
  <cp:contentStatus>Done</cp:contentStatus>
  <cp:version>1.1d</cp:version>
</cp:coreProperties>
</file>

<file path=docProps/thumbnail.jpeg>
</file>