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3B06"/>
    <a:srgbClr val="843F06"/>
    <a:srgbClr val="884106"/>
    <a:srgbClr val="803D06"/>
    <a:srgbClr val="602E04"/>
    <a:srgbClr val="753805"/>
    <a:srgbClr val="6B3305"/>
    <a:srgbClr val="642F04"/>
    <a:srgbClr val="793905"/>
    <a:srgbClr val="7136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14" y="-8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7E6E6-8873-4848-B5AE-D89EF7487856}" type="datetimeFigureOut">
              <a:rPr lang="de-AT" smtClean="0"/>
              <a:t>21.07.2013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C45FC-2AAD-4A6A-B894-74B9929DC86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78087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5C45FC-2AAD-4A6A-B894-74B9929DC864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7925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82117-2003-4DDD-92F7-1E65826018F8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A93E-50A1-446F-8140-AF453221D246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6F97B-125A-450C-AA15-5581E8539CB7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9AAC2-435E-497B-B571-34E5463A4BEF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5A44D-6D61-458D-A4DB-2182EA9A0698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1D2A0-B58B-4022-93D2-3DC78F15D60C}" type="datetime1">
              <a:rPr lang="de-DE" smtClean="0"/>
              <a:t>21.07.2013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7CBA-7B98-43C7-9DC5-4B30C5794172}" type="datetime1">
              <a:rPr lang="de-DE" smtClean="0"/>
              <a:t>21.07.2013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1DCB-3CC7-471C-B904-A53348A0E3AB}" type="datetime1">
              <a:rPr lang="de-DE" smtClean="0"/>
              <a:t>21.07.2013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B3465-6E12-480F-A95B-46F80FA28940}" type="datetime1">
              <a:rPr lang="de-DE" smtClean="0"/>
              <a:t>21.07.2013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06E2E-3E98-4762-86EA-F1DE241D2351}" type="datetime1">
              <a:rPr lang="de-DE" smtClean="0"/>
              <a:t>21.07.2013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14000-A695-4301-8616-38C88965BDFD}" type="datetime1">
              <a:rPr lang="de-DE" smtClean="0"/>
              <a:t>21.07.2013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39999">
              <a:schemeClr val="tx1">
                <a:lumMod val="50000"/>
                <a:lumOff val="50000"/>
              </a:schemeClr>
            </a:gs>
            <a:gs pos="70000">
              <a:schemeClr val="bg1">
                <a:lumMod val="95000"/>
              </a:schemeClr>
            </a:gs>
            <a:gs pos="88000">
              <a:schemeClr val="bg2">
                <a:lumMod val="75000"/>
              </a:schemeClr>
            </a:gs>
            <a:gs pos="100000">
              <a:schemeClr val="bg2">
                <a:lumMod val="25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A4CEC-9CFC-4563-B9D6-404B761CE3CB}" type="datetime1">
              <a:rPr lang="de-DE" smtClean="0"/>
              <a:t>21.07.2013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323887"/>
              </p:ext>
            </p:extLst>
          </p:nvPr>
        </p:nvGraphicFramePr>
        <p:xfrm>
          <a:off x="183591" y="1064568"/>
          <a:ext cx="3979429" cy="247396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589225"/>
                <a:gridCol w="288032"/>
                <a:gridCol w="1742133"/>
                <a:gridCol w="360039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PRIMÄRE FAHRTSTEUERUNG (</a:t>
                      </a:r>
                      <a:r>
                        <a:rPr lang="en-US" sz="1400" noProof="0" dirty="0" err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Beschl</a:t>
                      </a:r>
                      <a:r>
                        <a:rPr lang="en-US" sz="1400" noProof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.</a:t>
                      </a:r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&amp; </a:t>
                      </a:r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Bremsen)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(Richtung) Vorwärts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W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Automatische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Bremse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Ä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(Richtung)</a:t>
                      </a:r>
                      <a:r>
                        <a:rPr lang="de-AT" sz="11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Rückwärts</a:t>
                      </a:r>
                      <a:endParaRPr lang="de-AT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Automatische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Bremse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kern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Ö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Regler +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D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Lokbremse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+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1</a:t>
                      </a:r>
                      <a:endParaRPr lang="de-AT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Regler </a:t>
                      </a:r>
                      <a:r>
                        <a:rPr lang="de-AT" sz="12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sym typeface="Symbol"/>
                        </a:rPr>
                        <a:t></a:t>
                      </a:r>
                      <a:endParaRPr lang="de-AT" sz="12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Lokbremse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Ü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Kombihebel +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D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Kombihebel </a:t>
                      </a:r>
                      <a:r>
                        <a:rPr lang="de-AT" sz="12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</a:t>
                      </a:r>
                      <a:endParaRPr lang="de-AT" sz="1200" baseline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Dynamische Bremse </a:t>
                      </a:r>
                      <a:r>
                        <a:rPr lang="de-AT" sz="12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 (nicht</a:t>
                      </a:r>
                      <a:r>
                        <a:rPr lang="de-AT" sz="1200" b="0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 Kombihebel)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.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2</a:t>
                      </a:r>
                      <a:endParaRPr lang="de-AT" sz="1200" baseline="300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Dynamische Bremse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+ (nicht Kombihebel)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,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2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Gang hinaufschalten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E</a:t>
                      </a: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de-AT" sz="11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Gang herunterschalten</a:t>
                      </a:r>
                      <a:r>
                        <a:rPr lang="de-AT" sz="1100" baseline="0" dirty="0" smtClean="0">
                          <a:solidFill>
                            <a:srgbClr val="984807"/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err="1" smtClean="0">
                          <a:solidFill>
                            <a:srgbClr val="984807"/>
                          </a:solidFill>
                          <a:latin typeface="+mj-lt"/>
                        </a:rPr>
                        <a:t>Umsch</a:t>
                      </a:r>
                      <a:r>
                        <a:rPr lang="de-AT" sz="11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E</a:t>
                      </a:r>
                      <a:endParaRPr lang="de-AT" sz="11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AT" sz="1200" baseline="300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056017"/>
              </p:ext>
            </p:extLst>
          </p:nvPr>
        </p:nvGraphicFramePr>
        <p:xfrm>
          <a:off x="4344997" y="1064568"/>
          <a:ext cx="2267578" cy="313944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748299"/>
                <a:gridCol w="519279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ANZEIGETAFELN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Hilfe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/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Einführung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/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Steuerung…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Streckenmonitor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F4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Head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Up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Display (</a:t>
                      </a:r>
                      <a:r>
                        <a:rPr lang="de-AT" sz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HuD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)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F5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Stations-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&amp;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Nebengleis-markierungen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F6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Fahrzeugnummern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F7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Weichenanzeigetafel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F8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Zugsteuerungstafel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F9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Nöchste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-Station-Tafel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F10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Kompass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0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Tabel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168080"/>
              </p:ext>
            </p:extLst>
          </p:nvPr>
        </p:nvGraphicFramePr>
        <p:xfrm>
          <a:off x="188640" y="3872880"/>
          <a:ext cx="3980606" cy="2568312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440159"/>
                <a:gridCol w="360040"/>
                <a:gridCol w="1440161"/>
                <a:gridCol w="740246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ZUSÄTZLICHE FAHRTSTEUERELEMENTE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277232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Führerstandslicht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L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Pantograph (zweiter)</a:t>
                      </a:r>
                      <a:endParaRPr lang="de-AT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0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(</a:t>
                      </a:r>
                      <a:r>
                        <a:rPr lang="de-AT" sz="105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05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)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P</a:t>
                      </a:r>
                      <a:endParaRPr lang="de-AT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Fernlicht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H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Fernlicht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b="1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Scheibenwischer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V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Zylinderhähne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C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Glocke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B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Signalhorn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Space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Bail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Off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- 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3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Spiegel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V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Alerter </a:t>
                      </a:r>
                      <a:r>
                        <a:rPr lang="de-AT" sz="1200" dirty="0" err="1" smtClean="0">
                          <a:solidFill>
                            <a:srgbClr val="984807"/>
                          </a:solidFill>
                          <a:latin typeface="+mj-lt"/>
                        </a:rPr>
                        <a:t>Reset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aseline="0" dirty="0" smtClean="0">
                          <a:solidFill>
                            <a:srgbClr val="984807"/>
                          </a:solidFill>
                          <a:latin typeface="+mj-lt"/>
                        </a:rPr>
                        <a:t>Y</a:t>
                      </a:r>
                      <a:endParaRPr lang="de-AT" sz="1200" baseline="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Sander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X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Diesel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Spieler 0/1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Y</a:t>
                      </a:r>
                      <a:endParaRPr lang="de-AT" sz="1200" baseline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Diesel </a:t>
                      </a:r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Hilfslok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0/1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Y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Türen links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aseline="0" dirty="0" smtClean="0">
                          <a:solidFill>
                            <a:srgbClr val="984807"/>
                          </a:solidFill>
                          <a:latin typeface="+mj-lt"/>
                        </a:rPr>
                        <a:t>Q</a:t>
                      </a:r>
                      <a:endParaRPr lang="de-AT" sz="1200" baseline="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Türen rechts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err="1" smtClean="0">
                          <a:solidFill>
                            <a:srgbClr val="E46C0A"/>
                          </a:solidFill>
                          <a:latin typeface="+mj-lt"/>
                        </a:rPr>
                        <a:t>Umsch</a:t>
                      </a:r>
                      <a:r>
                        <a:rPr lang="de-AT" sz="11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Q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760034"/>
              </p:ext>
            </p:extLst>
          </p:nvPr>
        </p:nvGraphicFramePr>
        <p:xfrm>
          <a:off x="4344997" y="4376936"/>
          <a:ext cx="2267578" cy="496824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532275"/>
                <a:gridCol w="735303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SPIELSTEUERUNG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Vollbild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</a:t>
                      </a:r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Enter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Pause-Menü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Pause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Pause-Menü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Esc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Schnellspeichern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F2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Screenshot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Druck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Weiche vorne stellen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G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Weiche hinten stellen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50" dirty="0" err="1" smtClean="0">
                          <a:solidFill>
                            <a:srgbClr val="E46C0A"/>
                          </a:solidFill>
                          <a:latin typeface="+mj-lt"/>
                        </a:rPr>
                        <a:t>Umsch</a:t>
                      </a:r>
                      <a:r>
                        <a:rPr lang="de-AT" sz="115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</a:t>
                      </a:r>
                      <a:r>
                        <a:rPr lang="de-AT" sz="1150" dirty="0" smtClean="0">
                          <a:solidFill>
                            <a:srgbClr val="E46C0A"/>
                          </a:solidFill>
                          <a:latin typeface="+mj-lt"/>
                        </a:rPr>
                        <a:t>G</a:t>
                      </a:r>
                      <a:endParaRPr lang="de-AT" sz="115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Weiche mit Mausklick</a:t>
                      </a:r>
                      <a:r>
                        <a:rPr lang="de-AT" sz="1200" baseline="0" dirty="0" smtClean="0">
                          <a:solidFill>
                            <a:srgbClr val="984807"/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umstellen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Alt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Mit</a:t>
                      </a:r>
                      <a:r>
                        <a:rPr lang="de-AT" sz="1200" baseline="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Mausklick abkuppeln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U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Befugnis einholen (Signal passieren)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Alt E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Befugnis mit Maus-klick einholen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G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Befugnis für Spieler erzwingen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Tab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Signal bei VORSICHT</a:t>
                      </a:r>
                      <a:r>
                        <a:rPr lang="de-AT" sz="1200" baseline="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überfahren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Tab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</a:tbl>
          </a:graphicData>
        </a:graphic>
      </p:graphicFrame>
      <p:grpSp>
        <p:nvGrpSpPr>
          <p:cNvPr id="33" name="Gruppieren 32"/>
          <p:cNvGrpSpPr/>
          <p:nvPr/>
        </p:nvGrpSpPr>
        <p:grpSpPr>
          <a:xfrm>
            <a:off x="35895" y="0"/>
            <a:ext cx="6822105" cy="9766503"/>
            <a:chOff x="35895" y="0"/>
            <a:chExt cx="6822105" cy="9766503"/>
          </a:xfrm>
        </p:grpSpPr>
        <p:grpSp>
          <p:nvGrpSpPr>
            <p:cNvPr id="36" name="Gruppieren 35"/>
            <p:cNvGrpSpPr/>
            <p:nvPr/>
          </p:nvGrpSpPr>
          <p:grpSpPr>
            <a:xfrm>
              <a:off x="35895" y="0"/>
              <a:ext cx="6822105" cy="713257"/>
              <a:chOff x="35895" y="0"/>
              <a:chExt cx="6822105" cy="713257"/>
            </a:xfrm>
          </p:grpSpPr>
          <p:pic>
            <p:nvPicPr>
              <p:cNvPr id="40" name="Grafik 3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95" y="56456"/>
                <a:ext cx="656801" cy="656801"/>
              </a:xfrm>
              <a:prstGeom prst="rect">
                <a:avLst/>
              </a:prstGeom>
            </p:spPr>
          </p:pic>
          <p:sp>
            <p:nvSpPr>
              <p:cNvPr id="43" name="Textfeld 42"/>
              <p:cNvSpPr txBox="1"/>
              <p:nvPr/>
            </p:nvSpPr>
            <p:spPr>
              <a:xfrm>
                <a:off x="595250" y="0"/>
                <a:ext cx="62627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600" b="1" dirty="0">
                    <a:solidFill>
                      <a:srgbClr val="820000"/>
                    </a:solidFill>
                    <a:latin typeface="+mj-lt"/>
                  </a:rPr>
                  <a:t>OPEN </a:t>
                </a:r>
                <a:r>
                  <a:rPr lang="de-AT" sz="1600" b="1" dirty="0" smtClean="0">
                    <a:solidFill>
                      <a:srgbClr val="820000"/>
                    </a:solidFill>
                    <a:latin typeface="+mj-lt"/>
                  </a:rPr>
                  <a:t>RAILS</a:t>
                </a:r>
              </a:p>
              <a:p>
                <a:r>
                  <a:rPr lang="de-AT" b="1" dirty="0" smtClean="0">
                    <a:solidFill>
                      <a:srgbClr val="820000"/>
                    </a:solidFill>
                    <a:latin typeface="+mj-lt"/>
                  </a:rPr>
                  <a:t>                   </a:t>
                </a:r>
                <a:r>
                  <a:rPr lang="de-AT" sz="2000" b="1" dirty="0" smtClean="0">
                    <a:solidFill>
                      <a:srgbClr val="820000"/>
                    </a:solidFill>
                    <a:latin typeface="+mj-lt"/>
                  </a:rPr>
                  <a:t>German Keyboard Guide</a:t>
                </a:r>
                <a:endParaRPr lang="de-AT" sz="2000" dirty="0">
                  <a:solidFill>
                    <a:srgbClr val="820000"/>
                  </a:solidFill>
                  <a:latin typeface="+mj-lt"/>
                </a:endParaRPr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>
                <a:off x="3429000" y="15513"/>
                <a:ext cx="342900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AT" sz="750" dirty="0" smtClean="0">
                    <a:solidFill>
                      <a:schemeClr val="bg1">
                        <a:lumMod val="65000"/>
                      </a:schemeClr>
                    </a:solidFill>
                  </a:rPr>
                  <a:t>Verfasst für </a:t>
                </a:r>
                <a:r>
                  <a:rPr lang="de-AT" sz="750" i="1" dirty="0">
                    <a:solidFill>
                      <a:schemeClr val="bg1">
                        <a:lumMod val="65000"/>
                      </a:schemeClr>
                    </a:solidFill>
                  </a:rPr>
                  <a:t>Open </a:t>
                </a:r>
                <a:r>
                  <a:rPr lang="de-AT" sz="750" i="1" dirty="0" err="1">
                    <a:solidFill>
                      <a:schemeClr val="bg1">
                        <a:lumMod val="65000"/>
                      </a:schemeClr>
                    </a:solidFill>
                  </a:rPr>
                  <a:t>Rails</a:t>
                </a:r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 Version 0.9.0</a:t>
                </a:r>
              </a:p>
              <a:p>
                <a:pPr algn="r"/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Version </a:t>
                </a:r>
                <a:r>
                  <a:rPr lang="de-AT" sz="750" dirty="0" smtClean="0">
                    <a:solidFill>
                      <a:schemeClr val="bg1">
                        <a:lumMod val="65000"/>
                      </a:schemeClr>
                    </a:solidFill>
                  </a:rPr>
                  <a:t>1.1d, 21. Juli </a:t>
                </a:r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2013</a:t>
                </a:r>
              </a:p>
              <a:p>
                <a:pPr algn="r"/>
                <a:r>
                  <a:rPr lang="de-AT" sz="750" dirty="0" smtClean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Verfasst von </a:t>
                </a:r>
                <a:r>
                  <a:rPr lang="de-AT" sz="750" dirty="0" smtClean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Markus Gelbmann</a:t>
                </a:r>
                <a:endParaRPr lang="de-AT" sz="75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</p:txBody>
          </p:sp>
        </p:grpSp>
        <p:sp>
          <p:nvSpPr>
            <p:cNvPr id="38" name="Textfeld 37"/>
            <p:cNvSpPr txBox="1"/>
            <p:nvPr/>
          </p:nvSpPr>
          <p:spPr>
            <a:xfrm>
              <a:off x="4485186" y="9489504"/>
              <a:ext cx="1987200" cy="276999"/>
            </a:xfrm>
            <a:prstGeom prst="rect">
              <a:avLst/>
            </a:prstGeom>
            <a:gradFill>
              <a:gsLst>
                <a:gs pos="27000">
                  <a:srgbClr val="820000"/>
                </a:gs>
                <a:gs pos="0">
                  <a:srgbClr val="820000"/>
                </a:gs>
                <a:gs pos="100000">
                  <a:srgbClr val="FFFFFF">
                    <a:alpha val="0"/>
                  </a:srgbClr>
                </a:gs>
              </a:gsLst>
              <a:lin ang="7200000" scaled="0"/>
            </a:gra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AT" sz="1200" b="1" dirty="0" smtClean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Page 1 of 3</a:t>
              </a:r>
              <a:endParaRPr lang="de-AT" sz="1200" b="1" dirty="0">
                <a:solidFill>
                  <a:schemeClr val="bg1">
                    <a:lumMod val="85000"/>
                  </a:schemeClr>
                </a:solidFill>
                <a:latin typeface="+mj-lt"/>
              </a:endParaRPr>
            </a:p>
          </p:txBody>
        </p:sp>
      </p:grpSp>
      <p:graphicFrame>
        <p:nvGraphicFramePr>
          <p:cNvPr id="53" name="Tabel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2899445"/>
              </p:ext>
            </p:extLst>
          </p:nvPr>
        </p:nvGraphicFramePr>
        <p:xfrm>
          <a:off x="188640" y="6609184"/>
          <a:ext cx="3980606" cy="308356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415876"/>
                <a:gridCol w="571500"/>
                <a:gridCol w="1324991"/>
                <a:gridCol w="668239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KAMERA -</a:t>
                      </a:r>
                      <a:r>
                        <a:rPr lang="de-AT" sz="140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 ANSICHTEN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Führerstand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Hinauslehnen vor.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Num7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Transparenter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Fst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.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1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Hinauslehnen zur.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Num1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Außen Spitze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2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Beobachter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4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Außen Ende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3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Frei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beweglich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8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Passagier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5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Vorherige Freie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050" dirty="0" err="1" smtClean="0">
                          <a:solidFill>
                            <a:srgbClr val="984807"/>
                          </a:solidFill>
                          <a:latin typeface="+mj-lt"/>
                        </a:rPr>
                        <a:t>Umsch</a:t>
                      </a:r>
                      <a:r>
                        <a:rPr lang="de-AT" sz="1050" dirty="0" smtClean="0">
                          <a:solidFill>
                            <a:srgbClr val="984807"/>
                          </a:solidFill>
                          <a:latin typeface="+mj-lt"/>
                        </a:rPr>
                        <a:t> </a:t>
                      </a:r>
                      <a:r>
                        <a:rPr lang="de-AT" sz="1050" dirty="0" smtClean="0">
                          <a:solidFill>
                            <a:srgbClr val="984807"/>
                          </a:solidFill>
                          <a:latin typeface="+mj-lt"/>
                        </a:rPr>
                        <a:t>8</a:t>
                      </a:r>
                      <a:endParaRPr lang="de-AT" sz="105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Bremser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6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Vibrationsstufen</a:t>
                      </a:r>
                      <a:endParaRPr lang="de-AT" sz="1200" baseline="0" dirty="0" smtClean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V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Zwischen aktiven Zügen springen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Alt 9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Zum Spielerzug zurückspringen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9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Move To Next </a:t>
                      </a:r>
                      <a:r>
                        <a:rPr lang="de-AT" sz="1200" dirty="0" err="1" smtClean="0">
                          <a:solidFill>
                            <a:srgbClr val="984807"/>
                          </a:solidFill>
                          <a:latin typeface="+mj-lt"/>
                        </a:rPr>
                        <a:t>Locomotive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E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Jump To </a:t>
                      </a:r>
                      <a:b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</a:b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See Switch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Alt G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8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617059"/>
              </p:ext>
            </p:extLst>
          </p:nvPr>
        </p:nvGraphicFramePr>
        <p:xfrm>
          <a:off x="225033" y="3584848"/>
          <a:ext cx="3951425" cy="2434561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286642"/>
                <a:gridCol w="688184"/>
                <a:gridCol w="1313260"/>
                <a:gridCol w="663339"/>
              </a:tblGrid>
              <a:tr h="400992">
                <a:tc gridSpan="4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ERWEITERTES HEIZEN (Dampfloks)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296625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Heizen steuern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Strg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Gebläse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96625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Schaufelrate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Gebläse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96625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Feuerrate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R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Klappen öffnen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M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96625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Feuerrate voll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Klappen schließen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1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M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96625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Steuere Injektor 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I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I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Steuere Injektor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II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O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276124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Injektor I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+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K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Injector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II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+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L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Injektor I</a:t>
                      </a:r>
                      <a:r>
                        <a:rPr lang="de-AT" sz="1200" baseline="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K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Injektor II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L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8409755"/>
              </p:ext>
            </p:extLst>
          </p:nvPr>
        </p:nvGraphicFramePr>
        <p:xfrm>
          <a:off x="4351810" y="2397063"/>
          <a:ext cx="2253952" cy="286512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577766"/>
                <a:gridCol w="676186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ERWEITERTES BREMSEN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Notbremse ziehen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Rück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Bremsen zurücksetzen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Ums.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-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3</a:t>
                      </a:r>
                      <a:endParaRPr lang="de-AT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Handbremsen voll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Ä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Handbremsen aus</a:t>
                      </a:r>
                      <a:endParaRPr lang="de-AT" sz="1200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Ö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Retainers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An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/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höhere Stufe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+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1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Retainers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Aus (zurück-stufen nicht möglich)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Ü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Bremsschlauch verb.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#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Bremsschlauch lösen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Ums.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#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12" name="Gruppieren 11"/>
          <p:cNvGrpSpPr/>
          <p:nvPr/>
        </p:nvGrpSpPr>
        <p:grpSpPr>
          <a:xfrm>
            <a:off x="2200746" y="1568624"/>
            <a:ext cx="144016" cy="997716"/>
            <a:chOff x="2200746" y="1568624"/>
            <a:chExt cx="144016" cy="997716"/>
          </a:xfrm>
        </p:grpSpPr>
        <p:sp>
          <p:nvSpPr>
            <p:cNvPr id="10" name="Textfeld 9"/>
            <p:cNvSpPr txBox="1"/>
            <p:nvPr/>
          </p:nvSpPr>
          <p:spPr>
            <a:xfrm>
              <a:off x="2200746" y="2397063"/>
              <a:ext cx="14401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500" dirty="0" smtClean="0">
                  <a:solidFill>
                    <a:schemeClr val="accent6">
                      <a:lumMod val="75000"/>
                    </a:schemeClr>
                  </a:solidFill>
                  <a:latin typeface="+mj-lt"/>
                </a:rPr>
                <a:t>1</a:t>
              </a:r>
              <a:endParaRPr lang="de-AT" sz="500" dirty="0">
                <a:solidFill>
                  <a:schemeClr val="accent6">
                    <a:lumMod val="75000"/>
                  </a:schemeClr>
                </a:solidFill>
                <a:latin typeface="+mj-lt"/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200746" y="1568624"/>
              <a:ext cx="144016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500" dirty="0" smtClean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3</a:t>
              </a:r>
              <a:endParaRPr lang="de-AT" sz="500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341021"/>
              </p:ext>
            </p:extLst>
          </p:nvPr>
        </p:nvGraphicFramePr>
        <p:xfrm>
          <a:off x="4351810" y="5385048"/>
          <a:ext cx="2253952" cy="85344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597470"/>
                <a:gridCol w="656482"/>
              </a:tblGrid>
              <a:tr h="257171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MULTIPLAYER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231454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Disponentenansicht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Ctrl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9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31454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Chat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T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7" name="Gruppieren 26"/>
          <p:cNvGrpSpPr/>
          <p:nvPr/>
        </p:nvGrpSpPr>
        <p:grpSpPr>
          <a:xfrm>
            <a:off x="35895" y="0"/>
            <a:ext cx="6822105" cy="9766503"/>
            <a:chOff x="35895" y="0"/>
            <a:chExt cx="6822105" cy="9766503"/>
          </a:xfrm>
        </p:grpSpPr>
        <p:grpSp>
          <p:nvGrpSpPr>
            <p:cNvPr id="28" name="Gruppieren 27"/>
            <p:cNvGrpSpPr/>
            <p:nvPr/>
          </p:nvGrpSpPr>
          <p:grpSpPr>
            <a:xfrm>
              <a:off x="35895" y="0"/>
              <a:ext cx="6822105" cy="713257"/>
              <a:chOff x="35895" y="0"/>
              <a:chExt cx="6822105" cy="713257"/>
            </a:xfrm>
          </p:grpSpPr>
          <p:pic>
            <p:nvPicPr>
              <p:cNvPr id="30" name="Grafik 29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895" y="56456"/>
                <a:ext cx="656801" cy="656801"/>
              </a:xfrm>
              <a:prstGeom prst="rect">
                <a:avLst/>
              </a:prstGeom>
            </p:spPr>
          </p:pic>
          <p:sp>
            <p:nvSpPr>
              <p:cNvPr id="31" name="Textfeld 30"/>
              <p:cNvSpPr txBox="1"/>
              <p:nvPr/>
            </p:nvSpPr>
            <p:spPr>
              <a:xfrm>
                <a:off x="595250" y="0"/>
                <a:ext cx="62627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1600" b="1" dirty="0">
                    <a:solidFill>
                      <a:srgbClr val="820000"/>
                    </a:solidFill>
                    <a:latin typeface="+mj-lt"/>
                  </a:rPr>
                  <a:t>OPEN </a:t>
                </a:r>
                <a:r>
                  <a:rPr lang="de-AT" sz="1600" b="1" dirty="0" smtClean="0">
                    <a:solidFill>
                      <a:srgbClr val="820000"/>
                    </a:solidFill>
                    <a:latin typeface="+mj-lt"/>
                  </a:rPr>
                  <a:t>RAILS</a:t>
                </a:r>
              </a:p>
              <a:p>
                <a:r>
                  <a:rPr lang="de-AT" b="1" dirty="0" smtClean="0">
                    <a:solidFill>
                      <a:srgbClr val="820000"/>
                    </a:solidFill>
                    <a:latin typeface="+mj-lt"/>
                  </a:rPr>
                  <a:t>                   </a:t>
                </a:r>
                <a:r>
                  <a:rPr lang="de-AT" sz="2000" b="1" dirty="0" smtClean="0">
                    <a:solidFill>
                      <a:srgbClr val="820000"/>
                    </a:solidFill>
                    <a:latin typeface="+mj-lt"/>
                  </a:rPr>
                  <a:t>German Keyboard Guide</a:t>
                </a:r>
                <a:endParaRPr lang="de-AT" sz="2000" dirty="0">
                  <a:solidFill>
                    <a:srgbClr val="820000"/>
                  </a:solidFill>
                  <a:latin typeface="+mj-lt"/>
                </a:endParaRPr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3429000" y="15513"/>
                <a:ext cx="3429000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Verfasst für </a:t>
                </a:r>
                <a:r>
                  <a:rPr lang="de-AT" sz="750" i="1" dirty="0">
                    <a:solidFill>
                      <a:schemeClr val="bg1">
                        <a:lumMod val="65000"/>
                      </a:schemeClr>
                    </a:solidFill>
                  </a:rPr>
                  <a:t>Open </a:t>
                </a:r>
                <a:r>
                  <a:rPr lang="de-AT" sz="750" i="1" dirty="0" err="1">
                    <a:solidFill>
                      <a:schemeClr val="bg1">
                        <a:lumMod val="65000"/>
                      </a:schemeClr>
                    </a:solidFill>
                  </a:rPr>
                  <a:t>Rails</a:t>
                </a:r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 Version 0.9.0</a:t>
                </a:r>
              </a:p>
              <a:p>
                <a:pPr algn="r"/>
                <a:r>
                  <a:rPr lang="de-AT" sz="750" dirty="0">
                    <a:solidFill>
                      <a:schemeClr val="bg1">
                        <a:lumMod val="65000"/>
                      </a:schemeClr>
                    </a:solidFill>
                  </a:rPr>
                  <a:t>Version 1.1d, 21. Juli 2013</a:t>
                </a:r>
              </a:p>
              <a:p>
                <a:pPr algn="r"/>
                <a:r>
                  <a:rPr lang="de-AT" sz="750" dirty="0">
                    <a:solidFill>
                      <a:schemeClr val="bg1">
                        <a:lumMod val="50000"/>
                      </a:schemeClr>
                    </a:solidFill>
                  </a:rPr>
                  <a:t>Verfasst von Markus Gelbmann</a:t>
                </a:r>
              </a:p>
            </p:txBody>
          </p:sp>
        </p:grpSp>
        <p:sp>
          <p:nvSpPr>
            <p:cNvPr id="29" name="Textfeld 28"/>
            <p:cNvSpPr txBox="1"/>
            <p:nvPr/>
          </p:nvSpPr>
          <p:spPr>
            <a:xfrm>
              <a:off x="4485186" y="9489504"/>
              <a:ext cx="1987200" cy="276999"/>
            </a:xfrm>
            <a:prstGeom prst="rect">
              <a:avLst/>
            </a:prstGeom>
            <a:gradFill>
              <a:gsLst>
                <a:gs pos="27000">
                  <a:srgbClr val="820000"/>
                </a:gs>
                <a:gs pos="0">
                  <a:srgbClr val="820000"/>
                </a:gs>
                <a:gs pos="100000">
                  <a:srgbClr val="FFFFFF">
                    <a:alpha val="0"/>
                  </a:srgbClr>
                </a:gs>
              </a:gsLst>
              <a:lin ang="7200000" scaled="0"/>
            </a:gra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de-AT" sz="1200" b="1" dirty="0" smtClean="0">
                  <a:solidFill>
                    <a:schemeClr val="bg1">
                      <a:lumMod val="85000"/>
                    </a:schemeClr>
                  </a:solidFill>
                  <a:latin typeface="+mj-lt"/>
                </a:rPr>
                <a:t>Page 2 of 3</a:t>
              </a:r>
              <a:endParaRPr lang="de-AT" sz="1200" b="1" dirty="0">
                <a:solidFill>
                  <a:schemeClr val="bg1">
                    <a:lumMod val="85000"/>
                  </a:schemeClr>
                </a:solidFill>
                <a:latin typeface="+mj-lt"/>
              </a:endParaRPr>
            </a:p>
          </p:txBody>
        </p:sp>
      </p:grpSp>
      <p:graphicFrame>
        <p:nvGraphicFramePr>
          <p:cNvPr id="34" name="Tabel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944700"/>
              </p:ext>
            </p:extLst>
          </p:nvPr>
        </p:nvGraphicFramePr>
        <p:xfrm>
          <a:off x="217351" y="992560"/>
          <a:ext cx="3966790" cy="2376264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195425"/>
                <a:gridCol w="791951"/>
                <a:gridCol w="1187326"/>
                <a:gridCol w="792088"/>
              </a:tblGrid>
              <a:tr h="400617">
                <a:tc gridSpan="4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KAMERASTEUERUNG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296347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Linksschwenken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Num4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4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Rechtsschwenk.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Num6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4</a:t>
                      </a:r>
                      <a:endParaRPr lang="de-AT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96347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Hinaufschwenk.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Num8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4</a:t>
                      </a:r>
                      <a:endParaRPr lang="de-AT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Hineinzoomen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Num9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96347">
                <a:tc>
                  <a:txBody>
                    <a:bodyPr/>
                    <a:lstStyle/>
                    <a:p>
                      <a:r>
                        <a:rPr lang="de-AT" sz="11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Hinunterschwenk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Num2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4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Hinauszoomen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Num3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96347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Linksdrehen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Alt Num4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Rechtsdrehen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Num6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2963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Hinaufdrehen</a:t>
                      </a:r>
                      <a:endParaRPr lang="de-AT" sz="1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Num8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Hinunterdrehen</a:t>
                      </a:r>
                      <a:endParaRPr lang="de-AT" sz="1200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Alt Num2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939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Kamera lang-sam bewegen</a:t>
                      </a:r>
                      <a:endParaRPr lang="de-AT" sz="1200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…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+ Strg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5</a:t>
                      </a:r>
                      <a:endParaRPr lang="de-AT" sz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Kamera schnell bewegen</a:t>
                      </a:r>
                      <a:endParaRPr lang="de-AT" sz="1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rnd" cmpd="sng" algn="ctr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… +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Umsch</a:t>
                      </a:r>
                      <a:r>
                        <a:rPr lang="de-AT" sz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5</a:t>
                      </a:r>
                      <a:endParaRPr lang="de-AT" sz="1200" baseline="300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9525" cap="rnd" cmpd="sng" algn="ctr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Tabel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557692"/>
              </p:ext>
            </p:extLst>
          </p:nvPr>
        </p:nvGraphicFramePr>
        <p:xfrm>
          <a:off x="4344997" y="867584"/>
          <a:ext cx="2267578" cy="140208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177528"/>
                <a:gridCol w="1090050"/>
              </a:tblGrid>
              <a:tr h="298946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FAHZEUGE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Erstes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</a:t>
                      </a:r>
                      <a:r>
                        <a:rPr lang="de-AT" sz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Num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7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Letztes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1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Alt </a:t>
                      </a:r>
                      <a:r>
                        <a:rPr lang="de-AT" sz="1100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Num</a:t>
                      </a:r>
                      <a:r>
                        <a:rPr lang="de-AT" sz="11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de-AT" sz="115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Nächstes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Alt </a:t>
                      </a:r>
                      <a:r>
                        <a:rPr lang="de-AT" sz="1200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Num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9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Vorheriges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Alt </a:t>
                      </a:r>
                      <a:r>
                        <a:rPr lang="de-AT" sz="1200" kern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Num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3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7" name="Tabel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430408"/>
              </p:ext>
            </p:extLst>
          </p:nvPr>
        </p:nvGraphicFramePr>
        <p:xfrm>
          <a:off x="3620176" y="6393160"/>
          <a:ext cx="3046648" cy="240792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1897056"/>
                <a:gridCol w="1149592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SPIEL</a:t>
                      </a:r>
                      <a:r>
                        <a:rPr lang="de-AT" sz="140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 EINSTELLUNGEN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Zeit vorwärts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´</a:t>
                      </a:r>
                      <a:r>
                        <a:rPr lang="de-AT" sz="1200" kern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Zeit rückwärts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ß</a:t>
                      </a:r>
                      <a:r>
                        <a:rPr lang="de-AT" sz="1200" kern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endParaRPr lang="de-AT" sz="1200" kern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Bewölkung +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´</a:t>
                      </a:r>
                      <a:r>
                        <a:rPr lang="de-AT" sz="1200" kern="1200" baseline="30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Bewölkung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ß</a:t>
                      </a:r>
                      <a:r>
                        <a:rPr lang="de-AT" sz="1200" kern="1200" baseline="30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  <a:endParaRPr lang="de-AT" sz="1200" kern="12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Geschwindigkeit +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Strg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Num7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Geschwindigkeit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</a:t>
                      </a:r>
                      <a:endParaRPr lang="de-AT" sz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</a:rPr>
                        <a:t>Alt Num3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Geschwindigkeit zurücksetzen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Strg</a:t>
                      </a:r>
                      <a:r>
                        <a:rPr lang="de-AT" sz="12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2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Alt </a:t>
                      </a:r>
                      <a:r>
                        <a:rPr lang="de-AT" sz="12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  <a:ea typeface="+mn-ea"/>
                          <a:cs typeface="+mn-cs"/>
                        </a:rPr>
                        <a:t>Num9</a:t>
                      </a:r>
                      <a:endParaRPr lang="de-AT" sz="120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8" name="Tabel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919732"/>
              </p:ext>
            </p:extLst>
          </p:nvPr>
        </p:nvGraphicFramePr>
        <p:xfrm>
          <a:off x="188640" y="6393160"/>
          <a:ext cx="2993901" cy="222504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2057797"/>
                <a:gridCol w="936104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</a:rPr>
                        <a:t>SPIEL-DEBUGGING</a:t>
                      </a:r>
                      <a:endParaRPr lang="de-AT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Signalsystem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Strg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j-lt"/>
                        </a:rPr>
                        <a:t>Alt F11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Strecke / Gleis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Strg Alt </a:t>
                      </a:r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F6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Wetter ändern</a:t>
                      </a:r>
                      <a:endParaRPr lang="de-AT" sz="1200" dirty="0" smtClean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Alt P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Tastaturbelegung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Alt F1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kern="1200" dirty="0" smtClean="0">
                          <a:solidFill>
                            <a:srgbClr val="E46C0A"/>
                          </a:solidFill>
                          <a:latin typeface="+mn-lt"/>
                          <a:ea typeface="+mn-ea"/>
                          <a:cs typeface="+mn-cs"/>
                        </a:rPr>
                        <a:t>Schatten sperren</a:t>
                      </a:r>
                      <a:endParaRPr lang="de-AT" sz="1200" kern="1200" dirty="0" smtClean="0">
                        <a:solidFill>
                          <a:srgbClr val="E46C0A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Alt S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Logger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984807"/>
                          </a:solidFill>
                          <a:latin typeface="+mj-lt"/>
                        </a:rPr>
                        <a:t>F12</a:t>
                      </a:r>
                      <a:endParaRPr lang="de-AT" sz="1200" dirty="0">
                        <a:solidFill>
                          <a:srgbClr val="984807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6C0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AT" sz="1200" dirty="0" err="1" smtClean="0">
                          <a:solidFill>
                            <a:srgbClr val="E46C0A"/>
                          </a:solidFill>
                          <a:latin typeface="+mj-lt"/>
                        </a:rPr>
                        <a:t>Render</a:t>
                      </a:r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 Frame loggen</a:t>
                      </a:r>
                      <a:endParaRPr lang="de-AT" sz="1200" dirty="0" smtClean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rgbClr val="E46C0A"/>
                          </a:solidFill>
                          <a:latin typeface="+mj-lt"/>
                        </a:rPr>
                        <a:t>Alt F12</a:t>
                      </a:r>
                      <a:endParaRPr lang="de-AT" sz="1200" dirty="0">
                        <a:solidFill>
                          <a:srgbClr val="E46C0A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8480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82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5" y="56456"/>
            <a:ext cx="656801" cy="65680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95250" y="0"/>
            <a:ext cx="62627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>
                <a:solidFill>
                  <a:srgbClr val="820000"/>
                </a:solidFill>
                <a:latin typeface="+mj-lt"/>
              </a:rPr>
              <a:t>OPEN </a:t>
            </a:r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RAILS</a:t>
            </a:r>
          </a:p>
          <a:p>
            <a:r>
              <a:rPr lang="de-AT" b="1" dirty="0" smtClean="0">
                <a:solidFill>
                  <a:srgbClr val="820000"/>
                </a:solidFill>
                <a:latin typeface="+mj-lt"/>
              </a:rPr>
              <a:t>                   </a:t>
            </a:r>
            <a:r>
              <a:rPr lang="de-AT" sz="2000" b="1" dirty="0" smtClean="0">
                <a:solidFill>
                  <a:srgbClr val="820000"/>
                </a:solidFill>
                <a:latin typeface="+mj-lt"/>
              </a:rPr>
              <a:t>German Keyboard Guide</a:t>
            </a:r>
            <a:endParaRPr lang="de-AT" sz="2000" dirty="0">
              <a:solidFill>
                <a:srgbClr val="820000"/>
              </a:solidFill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429000" y="15513"/>
            <a:ext cx="3429000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750" dirty="0">
                <a:solidFill>
                  <a:schemeClr val="bg1">
                    <a:lumMod val="65000"/>
                  </a:schemeClr>
                </a:solidFill>
              </a:rPr>
              <a:t>Verfasst für </a:t>
            </a:r>
            <a:r>
              <a:rPr lang="de-AT" sz="750" i="1" dirty="0">
                <a:solidFill>
                  <a:schemeClr val="bg1">
                    <a:lumMod val="65000"/>
                  </a:schemeClr>
                </a:solidFill>
              </a:rPr>
              <a:t>Open </a:t>
            </a:r>
            <a:r>
              <a:rPr lang="de-AT" sz="750" i="1" dirty="0" err="1">
                <a:solidFill>
                  <a:schemeClr val="bg1">
                    <a:lumMod val="65000"/>
                  </a:schemeClr>
                </a:solidFill>
              </a:rPr>
              <a:t>Rails</a:t>
            </a:r>
            <a:r>
              <a:rPr lang="de-AT" sz="750" dirty="0">
                <a:solidFill>
                  <a:schemeClr val="bg1">
                    <a:lumMod val="65000"/>
                  </a:schemeClr>
                </a:solidFill>
              </a:rPr>
              <a:t> Version 0.9.0</a:t>
            </a:r>
          </a:p>
          <a:p>
            <a:pPr algn="r"/>
            <a:r>
              <a:rPr lang="de-AT" sz="750" dirty="0">
                <a:solidFill>
                  <a:schemeClr val="bg1">
                    <a:lumMod val="65000"/>
                  </a:schemeClr>
                </a:solidFill>
              </a:rPr>
              <a:t>Version 1.1d, 21. Juli 2013</a:t>
            </a:r>
          </a:p>
          <a:p>
            <a:pPr algn="r"/>
            <a:r>
              <a:rPr lang="de-AT" sz="750" dirty="0">
                <a:solidFill>
                  <a:schemeClr val="bg1">
                    <a:lumMod val="50000"/>
                  </a:schemeClr>
                </a:solidFill>
              </a:rPr>
              <a:t>Verfasst von Markus Gelbmann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485186" y="9489504"/>
            <a:ext cx="1987200" cy="276999"/>
          </a:xfrm>
          <a:prstGeom prst="rect">
            <a:avLst/>
          </a:prstGeom>
          <a:gradFill>
            <a:gsLst>
              <a:gs pos="27000">
                <a:srgbClr val="820000"/>
              </a:gs>
              <a:gs pos="0">
                <a:srgbClr val="820000"/>
              </a:gs>
              <a:gs pos="100000">
                <a:srgbClr val="FFFFFF">
                  <a:alpha val="0"/>
                </a:srgbClr>
              </a:gs>
            </a:gsLst>
            <a:lin ang="7200000" scaled="0"/>
          </a:gradFill>
          <a:ln>
            <a:solidFill>
              <a:schemeClr val="bg2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de-AT" sz="1200" b="1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Page 3 of 3</a:t>
            </a:r>
            <a:endParaRPr lang="de-AT" sz="1200" b="1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0126493"/>
              </p:ext>
            </p:extLst>
          </p:nvPr>
        </p:nvGraphicFramePr>
        <p:xfrm>
          <a:off x="404664" y="848544"/>
          <a:ext cx="6048672" cy="2016760"/>
        </p:xfrm>
        <a:graphic>
          <a:graphicData uri="http://schemas.openxmlformats.org/drawingml/2006/table">
            <a:tbl>
              <a:tblPr firstRow="1" bandRow="1">
                <a:noFill/>
                <a:tableStyleId>{08FB837D-C827-4EFA-A057-4D05807E0F7C}</a:tableStyleId>
              </a:tblPr>
              <a:tblGrid>
                <a:gridCol w="426964"/>
                <a:gridCol w="56217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de-AT" sz="1400" dirty="0" smtClean="0">
                          <a:solidFill>
                            <a:schemeClr val="bg1"/>
                          </a:solidFill>
                          <a:latin typeface="+mj-lt"/>
                        </a:rPr>
                        <a:t>Endnoten</a:t>
                      </a:r>
                      <a:endParaRPr lang="de-AT" sz="140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rgbClr val="820000"/>
                        </a:gs>
                        <a:gs pos="92000">
                          <a:srgbClr val="820000"/>
                        </a:gs>
                        <a:gs pos="0">
                          <a:schemeClr val="bg1"/>
                        </a:gs>
                      </a:gsLst>
                      <a:lin ang="72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„+“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bezieht sich auf die Taste nahe ENTER,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nicht auf das </a:t>
                      </a:r>
                      <a:r>
                        <a:rPr lang="de-AT" sz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NumPad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!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50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Bezieht sich </a:t>
                      </a:r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auf„Punkt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“ </a:t>
                      </a:r>
                      <a:r>
                        <a:rPr lang="de-AT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bzw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„Beistrich“.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75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Bezieht sich auf „Minus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“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 „Bindestrich“.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50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Oder Pfeiltasten verwenden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(„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Links“,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„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</a:t>
                      </a:r>
                      <a:r>
                        <a:rPr lang="de-AT" sz="1200" dirty="0" smtClean="0">
                          <a:solidFill>
                            <a:srgbClr val="803D06"/>
                          </a:solidFill>
                        </a:rPr>
                        <a:t>chts“</a:t>
                      </a:r>
                      <a:r>
                        <a:rPr lang="de-AT" sz="1200" dirty="0" smtClean="0">
                          <a:solidFill>
                            <a:srgbClr val="843F06"/>
                          </a:solidFill>
                        </a:rPr>
                        <a:t>, „Auf“, „Ab“).</a:t>
                      </a:r>
                      <a:endParaRPr lang="de-AT" sz="1200" dirty="0">
                        <a:solidFill>
                          <a:srgbClr val="843F06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75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Schwenken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Drehen mit „Strg“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/ 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„</a:t>
                      </a:r>
                      <a:r>
                        <a:rPr lang="de-AT" sz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Umsch</a:t>
                      </a:r>
                      <a:r>
                        <a:rPr lang="de-AT" sz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“ („Ums.“) kombinieren.</a:t>
                      </a:r>
                      <a:endParaRPr lang="de-AT" sz="120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9525" cap="rnd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50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de-AT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„´“ </a:t>
                      </a:r>
                      <a:r>
                        <a:rPr lang="de-AT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ezieht sich auf 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AT" sz="120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Apostroph“ links von </a:t>
                      </a:r>
                      <a:r>
                        <a:rPr lang="de-AT" sz="1200" kern="1200" dirty="0" smtClean="0">
                          <a:solidFill>
                            <a:srgbClr val="884106"/>
                          </a:solidFill>
                          <a:latin typeface="+mn-lt"/>
                          <a:ea typeface="+mn-ea"/>
                          <a:cs typeface="+mn-cs"/>
                        </a:rPr>
                        <a:t>„Rück</a:t>
                      </a:r>
                      <a:r>
                        <a:rPr lang="de-AT" sz="1200" kern="1200" dirty="0" smtClean="0">
                          <a:solidFill>
                            <a:srgbClr val="843F06"/>
                          </a:solidFill>
                          <a:latin typeface="+mn-lt"/>
                          <a:ea typeface="+mn-ea"/>
                          <a:cs typeface="+mn-cs"/>
                        </a:rPr>
                        <a:t>“, </a:t>
                      </a:r>
                      <a:r>
                        <a:rPr lang="de-AT" sz="1200" kern="1200" dirty="0" smtClean="0">
                          <a:solidFill>
                            <a:srgbClr val="843F06"/>
                          </a:solidFill>
                          <a:latin typeface="+mn-lt"/>
                          <a:ea typeface="+mn-ea"/>
                          <a:cs typeface="+mn-cs"/>
                        </a:rPr>
                        <a:t>„ß</a:t>
                      </a:r>
                      <a:r>
                        <a:rPr lang="de-AT" sz="1200" kern="1200" dirty="0" smtClean="0">
                          <a:solidFill>
                            <a:srgbClr val="884106"/>
                          </a:solidFill>
                          <a:latin typeface="+mn-lt"/>
                          <a:ea typeface="+mn-ea"/>
                          <a:cs typeface="+mn-cs"/>
                        </a:rPr>
                        <a:t>“ </a:t>
                      </a:r>
                      <a:r>
                        <a:rPr lang="de-AT" sz="1200" kern="1200" dirty="0" smtClean="0">
                          <a:solidFill>
                            <a:srgbClr val="884106"/>
                          </a:solidFill>
                          <a:latin typeface="+mn-lt"/>
                          <a:ea typeface="+mn-ea"/>
                          <a:cs typeface="+mn-cs"/>
                        </a:rPr>
                        <a:t>die</a:t>
                      </a:r>
                      <a:r>
                        <a:rPr lang="de-AT" sz="1200" kern="1200" dirty="0" smtClean="0">
                          <a:solidFill>
                            <a:srgbClr val="843F06"/>
                          </a:solidFill>
                          <a:latin typeface="+mn-lt"/>
                          <a:ea typeface="+mn-ea"/>
                          <a:cs typeface="+mn-cs"/>
                        </a:rPr>
                        <a:t> taste neben </a:t>
                      </a:r>
                      <a:r>
                        <a:rPr lang="de-AT" sz="1200" kern="1200" dirty="0" smtClean="0">
                          <a:solidFill>
                            <a:srgbClr val="843F06"/>
                          </a:solidFill>
                          <a:latin typeface="+mn-lt"/>
                          <a:ea typeface="+mn-ea"/>
                          <a:cs typeface="+mn-cs"/>
                        </a:rPr>
                        <a:t>„´</a:t>
                      </a:r>
                      <a:r>
                        <a:rPr lang="de-AT" sz="1200" kern="1200" dirty="0" smtClean="0">
                          <a:solidFill>
                            <a:srgbClr val="7C3B06"/>
                          </a:solidFill>
                          <a:latin typeface="+mn-lt"/>
                          <a:ea typeface="+mn-ea"/>
                          <a:cs typeface="+mn-cs"/>
                        </a:rPr>
                        <a:t>“.</a:t>
                      </a:r>
                      <a:endParaRPr lang="de-AT" sz="1200" kern="1200" dirty="0">
                        <a:solidFill>
                          <a:srgbClr val="7C3B0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rnd" cmpd="sng" algn="ctr">
                      <a:noFill/>
                      <a:prstDash val="soli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100000">
                          <a:schemeClr val="accent6">
                            <a:lumMod val="75000"/>
                          </a:schemeClr>
                        </a:gs>
                        <a:gs pos="0">
                          <a:schemeClr val="bg1">
                            <a:alpha val="0"/>
                          </a:schemeClr>
                        </a:gs>
                      </a:gsLst>
                      <a:lin ang="7200000" scaled="0"/>
                    </a:gradFill>
                  </a:tcPr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135682" y="3152800"/>
            <a:ext cx="6533678" cy="6532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820000"/>
                </a:solidFill>
                <a:latin typeface="+mj-lt"/>
              </a:rPr>
              <a:t>Rechtliches</a:t>
            </a:r>
            <a:r>
              <a:rPr lang="en-US" sz="1600" b="1" dirty="0" smtClean="0">
                <a:solidFill>
                  <a:srgbClr val="820000"/>
                </a:solidFill>
                <a:latin typeface="+mj-lt"/>
              </a:rPr>
              <a:t> </a:t>
            </a:r>
            <a:r>
              <a:rPr lang="en-US" sz="1600" b="1" dirty="0" err="1">
                <a:solidFill>
                  <a:srgbClr val="820000"/>
                </a:solidFill>
                <a:latin typeface="+mj-lt"/>
              </a:rPr>
              <a:t>Z</a:t>
            </a:r>
            <a:r>
              <a:rPr lang="en-US" sz="1600" b="1" dirty="0" err="1" smtClean="0">
                <a:solidFill>
                  <a:srgbClr val="820000"/>
                </a:solidFill>
                <a:latin typeface="+mj-lt"/>
              </a:rPr>
              <a:t>eugs</a:t>
            </a:r>
            <a:r>
              <a:rPr lang="en-US" sz="1600" b="1" dirty="0" smtClean="0">
                <a:solidFill>
                  <a:srgbClr val="820000"/>
                </a:solidFill>
                <a:latin typeface="+mj-lt"/>
              </a:rPr>
              <a:t>:</a:t>
            </a:r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Verfasst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von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Markus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Gelbmann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nach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Henk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van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Willigenburg´s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ursprünglichemKeyboard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/>
            </a:r>
            <a:b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</a:b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 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Reference /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Quickstart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Guide,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heruntergeladen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von der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omepage.</a:t>
            </a:r>
          </a:p>
          <a:p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Danke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vielmals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denn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diese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allererste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Beschreibung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von 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´s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Steuerung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war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eine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sehr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große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Hilfe</a:t>
            </a:r>
            <a:r>
              <a:rPr lang="en-US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</a:t>
            </a:r>
            <a:endParaRPr 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endParaRPr lang="en-US" sz="105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Bemerkung für all </a:t>
            </a:r>
            <a:r>
              <a:rPr lang="de-AT" sz="1600" b="1" dirty="0" err="1" smtClean="0">
                <a:solidFill>
                  <a:srgbClr val="820000"/>
                </a:solidFill>
                <a:latin typeface="+mj-lt"/>
              </a:rPr>
              <a:t>diejeningen</a:t>
            </a:r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, die ein </a:t>
            </a:r>
            <a:r>
              <a:rPr lang="de-AT" sz="1600" b="1" dirty="0" err="1" smtClean="0">
                <a:solidFill>
                  <a:srgbClr val="820000"/>
                </a:solidFill>
                <a:latin typeface="+mj-lt"/>
              </a:rPr>
              <a:t>aneres</a:t>
            </a:r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 Tastaturlayout al </a:t>
            </a:r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US International </a:t>
            </a:r>
            <a:r>
              <a:rPr lang="de-AT" sz="1600" b="1" dirty="0" smtClean="0">
                <a:solidFill>
                  <a:srgbClr val="820000"/>
                </a:solidFill>
                <a:latin typeface="+mj-lt"/>
              </a:rPr>
              <a:t>oder Deutsch verwenden (und alle anderen, die noch Probleme haben):</a:t>
            </a:r>
            <a:endParaRPr lang="de-AT" sz="8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Falls keiner der beiden hierin genannten </a:t>
            </a:r>
            <a:r>
              <a:rPr lang="de-AT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Tastatu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-Guides (oder welcher auch immer) voll “kompatibel” zum verwendeten Tastatur Layout ist, können Sie folgendermaßen vorgehen: Starten Sie eine Aufgabe oder eine Freie Fahrt in </a:t>
            </a:r>
            <a:r>
              <a:rPr lang="de-AT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(einfach nur laden, sodass Sie den Zug fahren könnten)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und drücken Sie dann [Alt] + [F1]. Danach erscheinen zwei Zeilen 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ext am unteren Bildschirmrand: Eine „keyboard.txt“, bzw. 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ine  „keyboard.png“ –Datei wurde </a:t>
            </a:r>
            <a:r>
              <a:rPr lang="de-AT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gepeichert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(Das ganze leider noch auf Englisch). Wenn Sie </a:t>
            </a:r>
            <a:r>
              <a:rPr lang="de-AT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nun verlassen und den Installationsordner von </a:t>
            </a:r>
            <a:r>
              <a:rPr lang="de-AT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OR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auf Ihrem System öffnen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 werden Sie dort diese beiden Dateien finden, die die Tastaturbelegung enthalten. Die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*.</a:t>
            </a:r>
            <a:r>
              <a:rPr lang="de-AT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png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zeig das Layout, wie es in echt ausschaut (nicht für Laptops oder Notebooks!), die *.</a:t>
            </a:r>
            <a:r>
              <a:rPr lang="de-AT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txt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beinhaltet die Belegung nur in Tabellenform (Ich persönlich finde das aber praktischer).</a:t>
            </a:r>
          </a:p>
          <a:p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  </a:t>
            </a:r>
            <a:r>
              <a:rPr lang="de-AT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Einfacher geht´s natürlich auch: Einfach im Menü unter „Optionen” (auch noch Englisch „Options“) im Reiter „Keyboard“ die Belegung ändern.</a:t>
            </a:r>
            <a:endParaRPr lang="en-US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endParaRPr 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ACHTUNG</a:t>
            </a:r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Dieses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Dokument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wurde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auf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einen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Laptop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zusammengestellt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wo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auch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die deutsche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Belegung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“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erforscht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”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wurde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Deswegen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kann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trotz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genauester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Recherche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vorkommen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das die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eine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oder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andere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Belegung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nicht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Ihrer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Tastatur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überein-stimmt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solchen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Fällen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ändern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einfach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die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Tastenbelegung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wie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Beschrieben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UND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teilen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Sie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den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Fehler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ElvasTower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markus_GE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oderr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Trainsim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-com, markus1996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oderr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Mitglied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des OR-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Dev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Teams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mit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Danke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voraus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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Wingdings" pitchFamily="2" charset="2"/>
              </a:rPr>
              <a:t>!</a:t>
            </a:r>
          </a:p>
          <a:p>
            <a:endParaRPr lang="de-AT" sz="6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pPr algn="r"/>
            <a:r>
              <a:rPr lang="de-AT" sz="14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Markus Gelbmann</a:t>
            </a:r>
          </a:p>
        </p:txBody>
      </p:sp>
    </p:spTree>
    <p:extLst>
      <p:ext uri="{BB962C8B-B14F-4D97-AF65-F5344CB8AC3E}">
        <p14:creationId xmlns:p14="http://schemas.microsoft.com/office/powerpoint/2010/main" val="122162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Microsoft Office PowerPoint</Application>
  <PresentationFormat>A4-Papier (210x297 mm)</PresentationFormat>
  <Paragraphs>300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Larissa-Design</vt:lpstr>
      <vt:lpstr>PowerPoint-Präsentation</vt:lpstr>
      <vt:lpstr>PowerPoint-Präsentation</vt:lpstr>
      <vt:lpstr>PowerPoint-Präsentation</vt:lpstr>
    </vt:vector>
  </TitlesOfParts>
  <Manager>Markus Gelbmann</Manager>
  <Company>MGP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 Keyboard Referenz Guide - DE, Deutsch</dc:title>
  <dc:subject>OR Keyboard Referenz</dc:subject>
  <dc:creator>Markus gelbmann</dc:creator>
  <cp:lastModifiedBy>markus gelbmann</cp:lastModifiedBy>
  <cp:revision>41</cp:revision>
  <dcterms:created xsi:type="dcterms:W3CDTF">2012-08-27T09:18:40Z</dcterms:created>
  <dcterms:modified xsi:type="dcterms:W3CDTF">2013-07-21T19:57:07Z</dcterms:modified>
  <cp:contentStatus>Done</cp:contentStatus>
  <cp:version>1.1d</cp:version>
</cp:coreProperties>
</file>